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65"/>
  </p:notesMasterIdLst>
  <p:handoutMasterIdLst>
    <p:handoutMasterId r:id="rId66"/>
  </p:handoutMasterIdLst>
  <p:sldIdLst>
    <p:sldId id="258" r:id="rId2"/>
    <p:sldId id="259" r:id="rId3"/>
    <p:sldId id="273" r:id="rId4"/>
    <p:sldId id="300" r:id="rId5"/>
    <p:sldId id="260" r:id="rId6"/>
    <p:sldId id="281" r:id="rId7"/>
    <p:sldId id="274" r:id="rId8"/>
    <p:sldId id="275" r:id="rId9"/>
    <p:sldId id="276" r:id="rId10"/>
    <p:sldId id="277" r:id="rId11"/>
    <p:sldId id="278" r:id="rId12"/>
    <p:sldId id="279" r:id="rId13"/>
    <p:sldId id="306" r:id="rId14"/>
    <p:sldId id="307" r:id="rId15"/>
    <p:sldId id="309" r:id="rId16"/>
    <p:sldId id="302" r:id="rId17"/>
    <p:sldId id="310" r:id="rId18"/>
    <p:sldId id="311" r:id="rId19"/>
    <p:sldId id="312" r:id="rId20"/>
    <p:sldId id="313" r:id="rId21"/>
    <p:sldId id="314" r:id="rId22"/>
    <p:sldId id="280" r:id="rId23"/>
    <p:sldId id="317" r:id="rId24"/>
    <p:sldId id="347" r:id="rId25"/>
    <p:sldId id="346" r:id="rId26"/>
    <p:sldId id="308" r:id="rId27"/>
    <p:sldId id="315" r:id="rId28"/>
    <p:sldId id="316" r:id="rId29"/>
    <p:sldId id="296" r:id="rId30"/>
    <p:sldId id="336" r:id="rId31"/>
    <p:sldId id="345" r:id="rId32"/>
    <p:sldId id="337" r:id="rId33"/>
    <p:sldId id="335" r:id="rId34"/>
    <p:sldId id="343" r:id="rId35"/>
    <p:sldId id="344" r:id="rId36"/>
    <p:sldId id="338" r:id="rId37"/>
    <p:sldId id="339" r:id="rId38"/>
    <p:sldId id="333" r:id="rId39"/>
    <p:sldId id="334" r:id="rId40"/>
    <p:sldId id="340" r:id="rId41"/>
    <p:sldId id="285" r:id="rId42"/>
    <p:sldId id="350" r:id="rId43"/>
    <p:sldId id="286" r:id="rId44"/>
    <p:sldId id="287" r:id="rId45"/>
    <p:sldId id="288" r:id="rId46"/>
    <p:sldId id="289" r:id="rId47"/>
    <p:sldId id="290" r:id="rId48"/>
    <p:sldId id="291" r:id="rId49"/>
    <p:sldId id="268" r:id="rId50"/>
    <p:sldId id="341" r:id="rId51"/>
    <p:sldId id="269" r:id="rId52"/>
    <p:sldId id="321" r:id="rId53"/>
    <p:sldId id="324" r:id="rId54"/>
    <p:sldId id="270" r:id="rId55"/>
    <p:sldId id="271" r:id="rId56"/>
    <p:sldId id="318" r:id="rId57"/>
    <p:sldId id="342" r:id="rId58"/>
    <p:sldId id="328" r:id="rId59"/>
    <p:sldId id="349" r:id="rId60"/>
    <p:sldId id="351" r:id="rId61"/>
    <p:sldId id="332" r:id="rId62"/>
    <p:sldId id="352" r:id="rId63"/>
    <p:sldId id="331" r:id="rId64"/>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27" autoAdjust="0"/>
  </p:normalViewPr>
  <p:slideViewPr>
    <p:cSldViewPr snapToObjects="1">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notesViewPr>
    <p:cSldViewPr snapToObjects="1">
      <p:cViewPr varScale="1">
        <p:scale>
          <a:sx n="56" d="100"/>
          <a:sy n="56" d="100"/>
        </p:scale>
        <p:origin x="-2886" y="-84"/>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E4BE65-D6BC-4C09-8028-51624BD69F8F}" type="datetimeFigureOut">
              <a:rPr lang="tr-TR" smtClean="0"/>
              <a:t>28.05.2014</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298395-8CD4-41D7-9057-9449A3DB599D}" type="slidenum">
              <a:rPr lang="tr-TR" smtClean="0"/>
              <a:t>‹#›</a:t>
            </a:fld>
            <a:endParaRPr lang="tr-TR"/>
          </a:p>
        </p:txBody>
      </p:sp>
    </p:spTree>
    <p:extLst>
      <p:ext uri="{BB962C8B-B14F-4D97-AF65-F5344CB8AC3E}">
        <p14:creationId xmlns:p14="http://schemas.microsoft.com/office/powerpoint/2010/main" val="194326640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1920" max="1920" units="cm"/>
          <inkml:channel name="Y" type="integer" max="1080" units="cm"/>
        </inkml:traceFormat>
        <inkml:channelProperties>
          <inkml:channelProperty channel="X" name="resolution" value="30" units="1/cm"/>
          <inkml:channelProperty channel="Y" name="resolution" value="15" units="1/cm"/>
        </inkml:channelProperties>
      </inkml:inkSource>
      <inkml:timestamp xml:id="ts0" timeString="2014-05-27T18:23:09.764"/>
    </inkml:context>
    <inkml:brush xml:id="br0">
      <inkml:brushProperty name="width" value="0.05292" units="cm"/>
      <inkml:brushProperty name="height" value="0.05292" units="cm"/>
      <inkml:brushProperty name="color" value="#FF0000"/>
    </inkml:brush>
  </inkml:definitions>
  <inkml:trace contextRef="#ctx0" brushRef="#br0">6967 7426,'18'0,"0"0,-1 0,19 0,-1 0,-18 0,19 0,-1 0,-17 18,17-18,-17 0,-1 0,19 17,-1-17,-18 0,1 0,0 0,-1 0,1 0,17 0,1 0,52 0,53 18,-88-18,70 0,-35 0,36 18,-18-1,-36 1,1-1,-1-17,-52 0,0 0,-1 0,1 0,17 0,18 0,0 0,0-17,0 17,17-18,1 18,0-17,-19 17,-16 0,-1 0,-17-18,-1 18,19 0,34 0,36 0,17 0,1 0,17 0,53 0,-70 0,52 0,-88 0,-17 0,-18 0,-36 0,1 0,0 0,-1 0,18 0,36 0,17 0,36 0,-36 0,106 0,-88 0,105 0,-87 0,-54 0,1 0,-36 0,-17 0,35 0,-36 0,72 0,34 0,71 18,-35 17,-71-35,71 0,-18 17,-18-17,-17 0,18 0,-71 18,-18-18,18 0,-36 0,1 0,17 0,-17 0,0 0,17 0,0 0,36-18,-1 18,-17-17,18 17,-36-18,36 18,-1 0,18 0,-35 0,35-17,36 17,-1 0,1 0,35 0,-36-18,18 18,-17-18,-1 18,-17-17,-53-1,-35 18,-1 0,1 0,-1 0,19 0,34 0,1 0,-1 0,19 18,34-1,1 1,70-18,-141 0,70 0,-52 18,-1-18,-35 0,-17 0,0 0,-1 0,36 0,0 0,-18 0,18-18,18 18,-1-18,1 18,35 0,-18 0,35 0,1 0,-1 0,1 0,-1-17,1 17,-1 0,1 0,-36 0,-53 0,36 0,-18 0,-36 0,19 0,-19 0,19 0,-1 0,0 0,0 0,1 0,-1 0,53 0,71 0,35 0,-18 35,-52-35,-1 18,36-18,-88 0,-19 0,1 0,-17 0,-19 0,19 0,17 0,17-18,-52 0,35 18,70-35,36 35,-18 0,-18 0,-34 0,52-18,-18 18,-70 0,53-17,-53 17,-18 0,-17-18,17 18,0 0,36-18,-18 18,35-17,88 17,-70-18,106 18,-71 0,35 0,-52 0,-1 0,-52 0,-36 0,-17 0,-1 0,36 0,36 0,-37 18,1-18,-35 0,35 0,0 0,-35 0,-1 0,1 0,35 0,17 17,-17-17,-35 0,17 0,-17 0,-1 0,36 18,0-18,-35 0,-1 18,1-18</inkml:trace>
  <inkml:trace contextRef="#ctx0" brushRef="#br0" timeOffset="5262.3142">1517 8608,'18'0,"17"0,18 0,-18 0,36 0,-36-18,18 18,17-17,1 17,-1-18,1 18,0 0,17-18,35 18,89 0,-124 0,89 0,17 0,-53 0,-18 0,-35 0,-35 0,0 0,-35 0,52 0,36 0,106 0,52 0,124 0,-88 0,18 36,-18-36,35 17,-71 1,19 17,-72-35,-87 18,-1-18,-105 0,17 0,36 0,-18 0,52 0,19 0,123 0,-35 0,-1 0,-17 0,88 0,-105 0,35 0,-36 0,-106 0,1 0,-53 0,17 0,53 0,-17-36,35 36,-71 0,71-17,-18-1,35 1,1 17,-54-18,19 18,-19 0,-17-18,-18 18,-17 0,0 0,-1 0,1-17,-1-1,36 18,-17 0,34-18,1 1,17-1,18 18,17-18,-52 18,-1 0,36-17,-70-1,34 18,-52-18,17 18,0 0,-17 0,0 0,17 0,18 0,17 0,1 0,70 0,35 0,1 0,52 53,-17-35,-89 0,36 35,-36-36,-52 1,-18 0,-35-18,34 17,1-17,36 18,122-1,36 36,-35-35,52 17,-70-17,36 0,-1 17,-53-35,1 17,-54-17,1 18,-54-18,-17 0,-17 0,-19 0,36 0,0 0,18-18,52 1,36-1,52-17,19 0,-19-1,-87 19,52-1,-105 0,52 1,-52-1,-18 1,0-1,-18 18,-35-18,18 18,17-17,18-1,0 18,17-18,89-35,-18 53,-35-35,-18 35,71-35,-89 17,1 1,0 17,-36 0,-18 0,19 0,-1 0,18 0,0 0,159 0,-1 0,407 70,-442-52,71 17,-18-35,-35 18,-35-1,-106-17,-18 0,-17 0,35 0,70 0,54 0,34 0,36 0,35 0,-35 0,-70 0,17 0,-71 0,-35 0,-35 0,-35 0,17 0,18 0,0 0,18 0,-18 0,0 0,17 0,-35 0,1 18,-19-18,1 0,17 0,36 0,-54 0,19 0,-19 0,1 0,17 0,0 18,-17-18,35 0,71 0,34 53,54-36,17 36,1-35,-54-1,-53-17,-17 18</inkml:trace>
  <inkml:trace contextRef="#ctx0" brushRef="#br0" timeOffset="7246.4274">1552 9737,'35'0,"1"0,17 0,0 0,17 0,18 0,89 0,123 0,-124 0,36 0,35 0,-18 0,71 0,300 70,-318-52,-35 0,-18 17,-35-18,-18-17,-52 0,-1 0,-52 0,-1 18,1-18,-36 0,18 0,-18 0,1 0,17 18,0-18,17 0,-35 0,36 0,0 0,-1 0,36 0,-36 0,-34 0,17 0,-18 0,18 0,0 0,0 0,-36 0,36 0,0 0,-35 0,35-18,-36 18,1 0,0 0,17-18,-17 18,17-17,-18 17,1 0,17 0,18-18,0 1,-35-1,0 18,-1-18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8E5A3F-6C32-4234-99C7-BD840A7EBBE0}" type="datetimeFigureOut">
              <a:rPr lang="en-US" smtClean="0"/>
              <a:t>5/28/2014</a:t>
            </a:fld>
            <a:endParaRPr lang="en-US"/>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93C818-55CA-403A-9069-9AE32637063A}" type="slidenum">
              <a:rPr lang="en-US" smtClean="0"/>
              <a:t>‹#›</a:t>
            </a:fld>
            <a:endParaRPr lang="en-US"/>
          </a:p>
        </p:txBody>
      </p:sp>
    </p:spTree>
    <p:extLst>
      <p:ext uri="{BB962C8B-B14F-4D97-AF65-F5344CB8AC3E}">
        <p14:creationId xmlns:p14="http://schemas.microsoft.com/office/powerpoint/2010/main" val="3183277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altLang="tr-TR" sz="1200" dirty="0" smtClean="0"/>
              <a:t>Afet:</a:t>
            </a:r>
            <a:r>
              <a:rPr lang="tr-TR" altLang="tr-TR" sz="1200" baseline="0" dirty="0" smtClean="0"/>
              <a:t> </a:t>
            </a:r>
            <a:r>
              <a:rPr lang="en-US" altLang="tr-TR" sz="1200" dirty="0" err="1" smtClean="0"/>
              <a:t>Çeşitli</a:t>
            </a:r>
            <a:r>
              <a:rPr lang="en-US" altLang="tr-TR" sz="1200" dirty="0" smtClean="0"/>
              <a:t> </a:t>
            </a:r>
            <a:r>
              <a:rPr lang="en-US" altLang="tr-TR" sz="1200" dirty="0" err="1" smtClean="0"/>
              <a:t>doğa</a:t>
            </a:r>
            <a:r>
              <a:rPr lang="en-US" altLang="tr-TR" sz="1200" dirty="0" smtClean="0"/>
              <a:t> </a:t>
            </a:r>
            <a:r>
              <a:rPr lang="en-US" altLang="tr-TR" sz="1200" dirty="0" err="1" smtClean="0"/>
              <a:t>olaylarının</a:t>
            </a:r>
            <a:r>
              <a:rPr lang="en-US" altLang="tr-TR" sz="1200" dirty="0" smtClean="0"/>
              <a:t> </a:t>
            </a:r>
            <a:r>
              <a:rPr lang="en-US" altLang="tr-TR" sz="1200" dirty="0" err="1" smtClean="0"/>
              <a:t>sebep</a:t>
            </a:r>
            <a:r>
              <a:rPr lang="en-US" altLang="tr-TR" sz="1200" dirty="0" smtClean="0"/>
              <a:t> </a:t>
            </a:r>
            <a:r>
              <a:rPr lang="en-US" altLang="tr-TR" sz="1200" dirty="0" err="1" smtClean="0"/>
              <a:t>olduğu</a:t>
            </a:r>
            <a:r>
              <a:rPr lang="en-US" altLang="tr-TR" sz="1200" dirty="0" smtClean="0"/>
              <a:t> </a:t>
            </a:r>
            <a:r>
              <a:rPr lang="en-US" altLang="tr-TR" sz="1200" dirty="0" err="1" smtClean="0"/>
              <a:t>yıkım</a:t>
            </a:r>
            <a:endParaRPr lang="en-US" dirty="0" smtClean="0"/>
          </a:p>
        </p:txBody>
      </p:sp>
      <p:sp>
        <p:nvSpPr>
          <p:cNvPr id="4" name="Slayt Numarası Yer Tutucusu 3"/>
          <p:cNvSpPr>
            <a:spLocks noGrp="1"/>
          </p:cNvSpPr>
          <p:nvPr>
            <p:ph type="sldNum" sz="quarter" idx="10"/>
          </p:nvPr>
        </p:nvSpPr>
        <p:spPr/>
        <p:txBody>
          <a:bodyPr/>
          <a:lstStyle/>
          <a:p>
            <a:fld id="{EE93C818-55CA-403A-9069-9AE32637063A}" type="slidenum">
              <a:rPr lang="en-US" smtClean="0"/>
              <a:t>3</a:t>
            </a:fld>
            <a:endParaRPr lang="en-US"/>
          </a:p>
        </p:txBody>
      </p:sp>
    </p:spTree>
    <p:extLst>
      <p:ext uri="{BB962C8B-B14F-4D97-AF65-F5344CB8AC3E}">
        <p14:creationId xmlns:p14="http://schemas.microsoft.com/office/powerpoint/2010/main" val="4189784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B52D7A-566F-43E6-B681-9C0C438C3D7E}" type="slidenum">
              <a:rPr lang="tr-TR" altLang="en-US"/>
              <a:pPr/>
              <a:t>23</a:t>
            </a:fld>
            <a:endParaRPr lang="tr-TR" alt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EE93C818-55CA-403A-9069-9AE32637063A}" type="slidenum">
              <a:rPr lang="en-US" smtClean="0"/>
              <a:t>5</a:t>
            </a:fld>
            <a:endParaRPr lang="en-US"/>
          </a:p>
        </p:txBody>
      </p:sp>
    </p:spTree>
    <p:extLst>
      <p:ext uri="{BB962C8B-B14F-4D97-AF65-F5344CB8AC3E}">
        <p14:creationId xmlns:p14="http://schemas.microsoft.com/office/powerpoint/2010/main" val="311158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74E042-72C2-4493-BA24-89CC326C4CD1}" type="slidenum">
              <a:rPr lang="tr-TR" altLang="en-US"/>
              <a:pPr/>
              <a:t>15</a:t>
            </a:fld>
            <a:endParaRPr lang="tr-TR" alt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E64FA4-AAF5-464B-A49E-FC07BE843D76}" type="slidenum">
              <a:rPr lang="tr-TR" altLang="en-US"/>
              <a:pPr/>
              <a:t>17</a:t>
            </a:fld>
            <a:endParaRPr lang="tr-TR" alt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A357B-D8BF-4DF7-9F34-218290C799E0}" type="slidenum">
              <a:rPr lang="tr-TR" altLang="en-US"/>
              <a:pPr/>
              <a:t>18</a:t>
            </a:fld>
            <a:endParaRPr lang="tr-TR" altLang="en-US"/>
          </a:p>
        </p:txBody>
      </p:sp>
      <p:sp>
        <p:nvSpPr>
          <p:cNvPr id="110594" name="Rectangle 2050"/>
          <p:cNvSpPr>
            <a:spLocks noGrp="1" noRot="1" noChangeAspect="1" noChangeArrowheads="1" noTextEdit="1"/>
          </p:cNvSpPr>
          <p:nvPr>
            <p:ph type="sldImg"/>
          </p:nvPr>
        </p:nvSpPr>
        <p:spPr>
          <a:ln/>
        </p:spPr>
      </p:sp>
      <p:sp>
        <p:nvSpPr>
          <p:cNvPr id="110595" name="Rectangle 2051"/>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5D8B45-16E8-4BD8-9E49-B0F28BC88142}" type="slidenum">
              <a:rPr lang="tr-TR" altLang="en-US"/>
              <a:pPr/>
              <a:t>19</a:t>
            </a:fld>
            <a:endParaRPr lang="tr-TR" alt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tr-T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3FD9AC-CA78-410D-807F-C43F51C5860F}" type="slidenum">
              <a:rPr lang="tr-TR" altLang="en-US"/>
              <a:pPr/>
              <a:t>20</a:t>
            </a:fld>
            <a:endParaRPr lang="tr-TR" alt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565BD7-C80E-4842-882E-8C9D9C40B96B}" type="slidenum">
              <a:rPr lang="tr-TR" altLang="en-US"/>
              <a:pPr/>
              <a:t>21</a:t>
            </a:fld>
            <a:endParaRPr lang="tr-TR"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1EA127-6E30-433A-BC19-5990B68ADA79}" type="slidenum">
              <a:rPr lang="tr-TR" altLang="en-US"/>
              <a:pPr/>
              <a:t>22</a:t>
            </a:fld>
            <a:endParaRPr lang="tr-TR" alt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5" name="Rectangle 3"/>
          <p:cNvSpPr>
            <a:spLocks noChangeArrowheads="1"/>
          </p:cNvSpPr>
          <p:nvPr/>
        </p:nvSpPr>
        <p:spPr bwMode="auto">
          <a:xfrm>
            <a:off x="0" y="0"/>
            <a:ext cx="1085850" cy="6854825"/>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nvGrpSpPr>
          <p:cNvPr id="6" name="Group 4"/>
          <p:cNvGrpSpPr>
            <a:grpSpLocks/>
          </p:cNvGrpSpPr>
          <p:nvPr/>
        </p:nvGrpSpPr>
        <p:grpSpPr bwMode="auto">
          <a:xfrm>
            <a:off x="76200" y="163513"/>
            <a:ext cx="152400" cy="6550025"/>
            <a:chOff x="48" y="103"/>
            <a:chExt cx="96" cy="4126"/>
          </a:xfrm>
          <a:solidFill>
            <a:schemeClr val="accent3">
              <a:lumMod val="90000"/>
            </a:schemeClr>
          </a:solidFill>
        </p:grpSpPr>
        <p:sp>
          <p:nvSpPr>
            <p:cNvPr id="7" name="Rectangle 5"/>
            <p:cNvSpPr>
              <a:spLocks noChangeArrowheads="1"/>
            </p:cNvSpPr>
            <p:nvPr/>
          </p:nvSpPr>
          <p:spPr bwMode="auto">
            <a:xfrm>
              <a:off x="48" y="1105"/>
              <a:ext cx="96" cy="9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8" name="Rectangle 6"/>
            <p:cNvSpPr>
              <a:spLocks noChangeArrowheads="1"/>
            </p:cNvSpPr>
            <p:nvPr/>
          </p:nvSpPr>
          <p:spPr bwMode="auto">
            <a:xfrm>
              <a:off x="48" y="1250"/>
              <a:ext cx="96" cy="9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9" name="Rectangle 7"/>
            <p:cNvSpPr>
              <a:spLocks noChangeArrowheads="1"/>
            </p:cNvSpPr>
            <p:nvPr/>
          </p:nvSpPr>
          <p:spPr bwMode="auto">
            <a:xfrm>
              <a:off x="48" y="1393"/>
              <a:ext cx="96" cy="9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10" name="Rectangle 8"/>
            <p:cNvSpPr>
              <a:spLocks noChangeArrowheads="1"/>
            </p:cNvSpPr>
            <p:nvPr/>
          </p:nvSpPr>
          <p:spPr bwMode="auto">
            <a:xfrm>
              <a:off x="48" y="1538"/>
              <a:ext cx="96" cy="9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11" name="Rectangle 9"/>
            <p:cNvSpPr>
              <a:spLocks noChangeArrowheads="1"/>
            </p:cNvSpPr>
            <p:nvPr/>
          </p:nvSpPr>
          <p:spPr bwMode="auto">
            <a:xfrm>
              <a:off x="48" y="1683"/>
              <a:ext cx="96" cy="9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12" name="Rectangle 10"/>
            <p:cNvSpPr>
              <a:spLocks noChangeArrowheads="1"/>
            </p:cNvSpPr>
            <p:nvPr/>
          </p:nvSpPr>
          <p:spPr bwMode="auto">
            <a:xfrm>
              <a:off x="48" y="1826"/>
              <a:ext cx="96" cy="9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13" name="Rectangle 11"/>
            <p:cNvSpPr>
              <a:spLocks noChangeArrowheads="1"/>
            </p:cNvSpPr>
            <p:nvPr/>
          </p:nvSpPr>
          <p:spPr bwMode="auto">
            <a:xfrm>
              <a:off x="48" y="1971"/>
              <a:ext cx="96" cy="9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14" name="Rectangle 12"/>
            <p:cNvSpPr>
              <a:spLocks noChangeArrowheads="1"/>
            </p:cNvSpPr>
            <p:nvPr/>
          </p:nvSpPr>
          <p:spPr bwMode="auto">
            <a:xfrm>
              <a:off x="48" y="2116"/>
              <a:ext cx="96" cy="9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15" name="Rectangle 13"/>
            <p:cNvSpPr>
              <a:spLocks noChangeArrowheads="1"/>
            </p:cNvSpPr>
            <p:nvPr/>
          </p:nvSpPr>
          <p:spPr bwMode="auto">
            <a:xfrm>
              <a:off x="48" y="2259"/>
              <a:ext cx="96" cy="9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16" name="Rectangle 14"/>
            <p:cNvSpPr>
              <a:spLocks noChangeArrowheads="1"/>
            </p:cNvSpPr>
            <p:nvPr/>
          </p:nvSpPr>
          <p:spPr bwMode="auto">
            <a:xfrm>
              <a:off x="48" y="2404"/>
              <a:ext cx="96" cy="9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17" name="Rectangle 15"/>
            <p:cNvSpPr>
              <a:spLocks noChangeArrowheads="1"/>
            </p:cNvSpPr>
            <p:nvPr/>
          </p:nvSpPr>
          <p:spPr bwMode="auto">
            <a:xfrm>
              <a:off x="48" y="2549"/>
              <a:ext cx="96" cy="9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18" name="Rectangle 16"/>
            <p:cNvSpPr>
              <a:spLocks noChangeArrowheads="1"/>
            </p:cNvSpPr>
            <p:nvPr/>
          </p:nvSpPr>
          <p:spPr bwMode="auto">
            <a:xfrm>
              <a:off x="48" y="2691"/>
              <a:ext cx="96" cy="9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19" name="Rectangle 17"/>
            <p:cNvSpPr>
              <a:spLocks noChangeArrowheads="1"/>
            </p:cNvSpPr>
            <p:nvPr/>
          </p:nvSpPr>
          <p:spPr bwMode="auto">
            <a:xfrm>
              <a:off x="48" y="2836"/>
              <a:ext cx="96" cy="9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20" name="Rectangle 18"/>
            <p:cNvSpPr>
              <a:spLocks noChangeArrowheads="1"/>
            </p:cNvSpPr>
            <p:nvPr/>
          </p:nvSpPr>
          <p:spPr bwMode="auto">
            <a:xfrm>
              <a:off x="48" y="2979"/>
              <a:ext cx="96" cy="9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21" name="Rectangle 19"/>
            <p:cNvSpPr>
              <a:spLocks noChangeArrowheads="1"/>
            </p:cNvSpPr>
            <p:nvPr/>
          </p:nvSpPr>
          <p:spPr bwMode="auto">
            <a:xfrm>
              <a:off x="48" y="3124"/>
              <a:ext cx="96" cy="9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22" name="Rectangle 20"/>
            <p:cNvSpPr>
              <a:spLocks noChangeArrowheads="1"/>
            </p:cNvSpPr>
            <p:nvPr/>
          </p:nvSpPr>
          <p:spPr bwMode="auto">
            <a:xfrm>
              <a:off x="48" y="3269"/>
              <a:ext cx="96" cy="9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23" name="Rectangle 21"/>
            <p:cNvSpPr>
              <a:spLocks noChangeArrowheads="1"/>
            </p:cNvSpPr>
            <p:nvPr/>
          </p:nvSpPr>
          <p:spPr bwMode="auto">
            <a:xfrm>
              <a:off x="48" y="3412"/>
              <a:ext cx="96" cy="9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24" name="Rectangle 22"/>
            <p:cNvSpPr>
              <a:spLocks noChangeArrowheads="1"/>
            </p:cNvSpPr>
            <p:nvPr/>
          </p:nvSpPr>
          <p:spPr bwMode="auto">
            <a:xfrm>
              <a:off x="48" y="3557"/>
              <a:ext cx="96" cy="9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25" name="Rectangle 23"/>
            <p:cNvSpPr>
              <a:spLocks noChangeArrowheads="1"/>
            </p:cNvSpPr>
            <p:nvPr/>
          </p:nvSpPr>
          <p:spPr bwMode="auto">
            <a:xfrm>
              <a:off x="48" y="3702"/>
              <a:ext cx="96" cy="9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26" name="Rectangle 24"/>
            <p:cNvSpPr>
              <a:spLocks noChangeArrowheads="1"/>
            </p:cNvSpPr>
            <p:nvPr/>
          </p:nvSpPr>
          <p:spPr bwMode="auto">
            <a:xfrm>
              <a:off x="48" y="3845"/>
              <a:ext cx="96" cy="9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27" name="Rectangle 25"/>
            <p:cNvSpPr>
              <a:spLocks noChangeArrowheads="1"/>
            </p:cNvSpPr>
            <p:nvPr/>
          </p:nvSpPr>
          <p:spPr bwMode="auto">
            <a:xfrm>
              <a:off x="48" y="3990"/>
              <a:ext cx="96" cy="9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28" name="Rectangle 26"/>
            <p:cNvSpPr>
              <a:spLocks noChangeArrowheads="1"/>
            </p:cNvSpPr>
            <p:nvPr/>
          </p:nvSpPr>
          <p:spPr bwMode="auto">
            <a:xfrm>
              <a:off x="48" y="4134"/>
              <a:ext cx="96" cy="9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29" name="Rectangle 27"/>
            <p:cNvSpPr>
              <a:spLocks noChangeArrowheads="1"/>
            </p:cNvSpPr>
            <p:nvPr/>
          </p:nvSpPr>
          <p:spPr bwMode="auto">
            <a:xfrm>
              <a:off x="48" y="103"/>
              <a:ext cx="96" cy="9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30" name="Rectangle 28"/>
            <p:cNvSpPr>
              <a:spLocks noChangeArrowheads="1"/>
            </p:cNvSpPr>
            <p:nvPr/>
          </p:nvSpPr>
          <p:spPr bwMode="auto">
            <a:xfrm>
              <a:off x="48" y="246"/>
              <a:ext cx="96" cy="9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31" name="Rectangle 29"/>
            <p:cNvSpPr>
              <a:spLocks noChangeArrowheads="1"/>
            </p:cNvSpPr>
            <p:nvPr/>
          </p:nvSpPr>
          <p:spPr bwMode="auto">
            <a:xfrm>
              <a:off x="48" y="391"/>
              <a:ext cx="96" cy="9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32" name="Rectangle 30"/>
            <p:cNvSpPr>
              <a:spLocks noChangeArrowheads="1"/>
            </p:cNvSpPr>
            <p:nvPr/>
          </p:nvSpPr>
          <p:spPr bwMode="auto">
            <a:xfrm>
              <a:off x="48" y="535"/>
              <a:ext cx="96" cy="9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33" name="Rectangle 31"/>
            <p:cNvSpPr>
              <a:spLocks noChangeArrowheads="1"/>
            </p:cNvSpPr>
            <p:nvPr/>
          </p:nvSpPr>
          <p:spPr bwMode="auto">
            <a:xfrm>
              <a:off x="48" y="678"/>
              <a:ext cx="96" cy="9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34" name="Rectangle 32"/>
            <p:cNvSpPr>
              <a:spLocks noChangeArrowheads="1"/>
            </p:cNvSpPr>
            <p:nvPr/>
          </p:nvSpPr>
          <p:spPr bwMode="auto">
            <a:xfrm>
              <a:off x="48" y="823"/>
              <a:ext cx="96" cy="9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35" name="Rectangle 33"/>
            <p:cNvSpPr>
              <a:spLocks noChangeArrowheads="1"/>
            </p:cNvSpPr>
            <p:nvPr/>
          </p:nvSpPr>
          <p:spPr bwMode="auto">
            <a:xfrm>
              <a:off x="48" y="968"/>
              <a:ext cx="96" cy="9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grpSp>
      <p:sp>
        <p:nvSpPr>
          <p:cNvPr id="1846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pPr lvl="0"/>
            <a:r>
              <a:rPr lang="tr-TR" altLang="en-US" noProof="0" smtClean="0"/>
              <a:t>Click to edit Master title style</a:t>
            </a:r>
          </a:p>
        </p:txBody>
      </p:sp>
      <p:sp>
        <p:nvSpPr>
          <p:cNvPr id="18467" name="Rectangle 35"/>
          <p:cNvSpPr>
            <a:spLocks noGrp="1" noChangeArrowheads="1"/>
          </p:cNvSpPr>
          <p:nvPr>
            <p:ph type="subTitle" sz="quarter" idx="1"/>
          </p:nvPr>
        </p:nvSpPr>
        <p:spPr>
          <a:xfrm>
            <a:off x="1828800" y="3886200"/>
            <a:ext cx="6400800" cy="1752600"/>
          </a:xfrm>
        </p:spPr>
        <p:txBody>
          <a:bodyPr/>
          <a:lstStyle>
            <a:lvl1pPr marL="0" indent="0" algn="ctr">
              <a:buFontTx/>
              <a:buNone/>
              <a:defRPr>
                <a:solidFill>
                  <a:srgbClr val="FFFFFF"/>
                </a:solidFill>
              </a:defRPr>
            </a:lvl1pPr>
          </a:lstStyle>
          <a:p>
            <a:pPr lvl="0"/>
            <a:r>
              <a:rPr lang="tr-TR" altLang="en-US" noProof="0" smtClean="0"/>
              <a:t>Click to edit Master subtitle style</a:t>
            </a:r>
          </a:p>
        </p:txBody>
      </p:sp>
      <p:sp>
        <p:nvSpPr>
          <p:cNvPr id="36" name="Rectangle 36"/>
          <p:cNvSpPr>
            <a:spLocks noGrp="1" noChangeArrowheads="1"/>
          </p:cNvSpPr>
          <p:nvPr>
            <p:ph type="dt" sz="quarter" idx="10"/>
          </p:nvPr>
        </p:nvSpPr>
        <p:spPr/>
        <p:txBody>
          <a:bodyPr/>
          <a:lstStyle>
            <a:lvl1pPr>
              <a:defRPr smtClean="0">
                <a:solidFill>
                  <a:srgbClr val="FFFFFF"/>
                </a:solidFill>
              </a:defRPr>
            </a:lvl1pPr>
          </a:lstStyle>
          <a:p>
            <a:pPr>
              <a:defRPr/>
            </a:pPr>
            <a:endParaRPr lang="tr-TR" altLang="en-US"/>
          </a:p>
        </p:txBody>
      </p:sp>
      <p:sp>
        <p:nvSpPr>
          <p:cNvPr id="37" name="Rectangle 37"/>
          <p:cNvSpPr>
            <a:spLocks noGrp="1" noChangeArrowheads="1"/>
          </p:cNvSpPr>
          <p:nvPr>
            <p:ph type="ftr" sz="quarter" idx="11"/>
          </p:nvPr>
        </p:nvSpPr>
        <p:spPr/>
        <p:txBody>
          <a:bodyPr/>
          <a:lstStyle>
            <a:lvl1pPr>
              <a:defRPr smtClean="0">
                <a:solidFill>
                  <a:srgbClr val="FFFFFF"/>
                </a:solidFill>
              </a:defRPr>
            </a:lvl1pPr>
          </a:lstStyle>
          <a:p>
            <a:pPr>
              <a:defRPr/>
            </a:pPr>
            <a:endParaRPr lang="tr-TR" alt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BDBB048C-E7AD-4029-B126-2CBF009A2CDD}" type="slidenum">
              <a:rPr lang="tr-TR" altLang="en-US"/>
              <a:pPr>
                <a:defRPr/>
              </a:pPr>
              <a:t>‹#›</a:t>
            </a:fld>
            <a:endParaRPr lang="tr-TR" altLang="en-US"/>
          </a:p>
        </p:txBody>
      </p:sp>
    </p:spTree>
    <p:extLst>
      <p:ext uri="{BB962C8B-B14F-4D97-AF65-F5344CB8AC3E}">
        <p14:creationId xmlns:p14="http://schemas.microsoft.com/office/powerpoint/2010/main" val="660927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Rectangle 36"/>
          <p:cNvSpPr>
            <a:spLocks noGrp="1" noChangeArrowheads="1"/>
          </p:cNvSpPr>
          <p:nvPr>
            <p:ph type="dt" sz="half" idx="10"/>
          </p:nvPr>
        </p:nvSpPr>
        <p:spPr>
          <a:ln/>
        </p:spPr>
        <p:txBody>
          <a:bodyPr/>
          <a:lstStyle>
            <a:lvl1pPr>
              <a:defRPr/>
            </a:lvl1pPr>
          </a:lstStyle>
          <a:p>
            <a:pPr>
              <a:defRPr/>
            </a:pPr>
            <a:endParaRPr lang="tr-TR" altLang="en-US"/>
          </a:p>
        </p:txBody>
      </p:sp>
      <p:sp>
        <p:nvSpPr>
          <p:cNvPr id="5" name="Rectangle 37"/>
          <p:cNvSpPr>
            <a:spLocks noGrp="1" noChangeArrowheads="1"/>
          </p:cNvSpPr>
          <p:nvPr>
            <p:ph type="ftr" sz="quarter" idx="11"/>
          </p:nvPr>
        </p:nvSpPr>
        <p:spPr>
          <a:ln/>
        </p:spPr>
        <p:txBody>
          <a:bodyPr/>
          <a:lstStyle>
            <a:lvl1pPr>
              <a:defRPr/>
            </a:lvl1pPr>
          </a:lstStyle>
          <a:p>
            <a:pPr>
              <a:defRPr/>
            </a:pPr>
            <a:endParaRPr lang="tr-TR" altLang="en-US"/>
          </a:p>
        </p:txBody>
      </p:sp>
      <p:sp>
        <p:nvSpPr>
          <p:cNvPr id="6" name="Rectangle 38"/>
          <p:cNvSpPr>
            <a:spLocks noGrp="1" noChangeArrowheads="1"/>
          </p:cNvSpPr>
          <p:nvPr>
            <p:ph type="sldNum" sz="quarter" idx="12"/>
          </p:nvPr>
        </p:nvSpPr>
        <p:spPr>
          <a:ln/>
        </p:spPr>
        <p:txBody>
          <a:bodyPr/>
          <a:lstStyle>
            <a:lvl1pPr>
              <a:defRPr/>
            </a:lvl1pPr>
          </a:lstStyle>
          <a:p>
            <a:pPr>
              <a:defRPr/>
            </a:pPr>
            <a:fld id="{95A0168F-8027-4C91-955E-3C6424B4F628}" type="slidenum">
              <a:rPr lang="tr-TR" altLang="en-US"/>
              <a:pPr>
                <a:defRPr/>
              </a:pPr>
              <a:t>‹#›</a:t>
            </a:fld>
            <a:endParaRPr lang="tr-TR" altLang="en-US"/>
          </a:p>
        </p:txBody>
      </p:sp>
    </p:spTree>
    <p:extLst>
      <p:ext uri="{BB962C8B-B14F-4D97-AF65-F5344CB8AC3E}">
        <p14:creationId xmlns:p14="http://schemas.microsoft.com/office/powerpoint/2010/main" val="2137093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972300" y="609600"/>
            <a:ext cx="1943100" cy="5486400"/>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1143000" y="609600"/>
            <a:ext cx="5676900" cy="5486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Rectangle 36"/>
          <p:cNvSpPr>
            <a:spLocks noGrp="1" noChangeArrowheads="1"/>
          </p:cNvSpPr>
          <p:nvPr>
            <p:ph type="dt" sz="half" idx="10"/>
          </p:nvPr>
        </p:nvSpPr>
        <p:spPr>
          <a:ln/>
        </p:spPr>
        <p:txBody>
          <a:bodyPr/>
          <a:lstStyle>
            <a:lvl1pPr>
              <a:defRPr/>
            </a:lvl1pPr>
          </a:lstStyle>
          <a:p>
            <a:pPr>
              <a:defRPr/>
            </a:pPr>
            <a:endParaRPr lang="tr-TR" altLang="en-US"/>
          </a:p>
        </p:txBody>
      </p:sp>
      <p:sp>
        <p:nvSpPr>
          <p:cNvPr id="5" name="Rectangle 37"/>
          <p:cNvSpPr>
            <a:spLocks noGrp="1" noChangeArrowheads="1"/>
          </p:cNvSpPr>
          <p:nvPr>
            <p:ph type="ftr" sz="quarter" idx="11"/>
          </p:nvPr>
        </p:nvSpPr>
        <p:spPr>
          <a:ln/>
        </p:spPr>
        <p:txBody>
          <a:bodyPr/>
          <a:lstStyle>
            <a:lvl1pPr>
              <a:defRPr/>
            </a:lvl1pPr>
          </a:lstStyle>
          <a:p>
            <a:pPr>
              <a:defRPr/>
            </a:pPr>
            <a:endParaRPr lang="tr-TR" altLang="en-US"/>
          </a:p>
        </p:txBody>
      </p:sp>
      <p:sp>
        <p:nvSpPr>
          <p:cNvPr id="6" name="Rectangle 38"/>
          <p:cNvSpPr>
            <a:spLocks noGrp="1" noChangeArrowheads="1"/>
          </p:cNvSpPr>
          <p:nvPr>
            <p:ph type="sldNum" sz="quarter" idx="12"/>
          </p:nvPr>
        </p:nvSpPr>
        <p:spPr>
          <a:ln/>
        </p:spPr>
        <p:txBody>
          <a:bodyPr/>
          <a:lstStyle>
            <a:lvl1pPr>
              <a:defRPr/>
            </a:lvl1pPr>
          </a:lstStyle>
          <a:p>
            <a:pPr>
              <a:defRPr/>
            </a:pPr>
            <a:fld id="{FC3B1633-B59E-4D50-90AF-BA645160902A}" type="slidenum">
              <a:rPr lang="tr-TR" altLang="en-US"/>
              <a:pPr>
                <a:defRPr/>
              </a:pPr>
              <a:t>‹#›</a:t>
            </a:fld>
            <a:endParaRPr lang="tr-TR" altLang="en-US"/>
          </a:p>
        </p:txBody>
      </p:sp>
    </p:spTree>
    <p:extLst>
      <p:ext uri="{BB962C8B-B14F-4D97-AF65-F5344CB8AC3E}">
        <p14:creationId xmlns:p14="http://schemas.microsoft.com/office/powerpoint/2010/main" val="2141780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150938" y="214313"/>
            <a:ext cx="7804150" cy="591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3" name="Veri Yer Tutucusu 2"/>
          <p:cNvSpPr>
            <a:spLocks noGrp="1"/>
          </p:cNvSpPr>
          <p:nvPr>
            <p:ph type="dt" sz="half" idx="10"/>
          </p:nvPr>
        </p:nvSpPr>
        <p:spPr>
          <a:xfrm>
            <a:off x="1162050" y="6243638"/>
            <a:ext cx="1905000" cy="457200"/>
          </a:xfrm>
        </p:spPr>
        <p:txBody>
          <a:bodyPr/>
          <a:lstStyle>
            <a:lvl1pPr>
              <a:defRPr/>
            </a:lvl1pPr>
          </a:lstStyle>
          <a:p>
            <a:endParaRPr lang="en-GB" altLang="en-US"/>
          </a:p>
        </p:txBody>
      </p:sp>
      <p:sp>
        <p:nvSpPr>
          <p:cNvPr id="4" name="Altbilgi Yer Tutucusu 3"/>
          <p:cNvSpPr>
            <a:spLocks noGrp="1"/>
          </p:cNvSpPr>
          <p:nvPr>
            <p:ph type="ftr" sz="quarter" idx="11"/>
          </p:nvPr>
        </p:nvSpPr>
        <p:spPr>
          <a:xfrm>
            <a:off x="3657600" y="6243638"/>
            <a:ext cx="2895600" cy="457200"/>
          </a:xfrm>
        </p:spPr>
        <p:txBody>
          <a:bodyPr/>
          <a:lstStyle>
            <a:lvl1pPr>
              <a:defRPr/>
            </a:lvl1pPr>
          </a:lstStyle>
          <a:p>
            <a:endParaRPr lang="en-GB" altLang="en-US"/>
          </a:p>
        </p:txBody>
      </p:sp>
      <p:sp>
        <p:nvSpPr>
          <p:cNvPr id="5" name="Slayt Numarası Yer Tutucusu 4"/>
          <p:cNvSpPr>
            <a:spLocks noGrp="1"/>
          </p:cNvSpPr>
          <p:nvPr>
            <p:ph type="sldNum" sz="quarter" idx="12"/>
          </p:nvPr>
        </p:nvSpPr>
        <p:spPr>
          <a:xfrm>
            <a:off x="7042150" y="6243638"/>
            <a:ext cx="1905000" cy="457200"/>
          </a:xfrm>
        </p:spPr>
        <p:txBody>
          <a:bodyPr/>
          <a:lstStyle>
            <a:lvl1pPr>
              <a:defRPr/>
            </a:lvl1pPr>
          </a:lstStyle>
          <a:p>
            <a:fld id="{583AD7EB-F3F3-4C5B-A7A4-3F62D40B7999}" type="slidenum">
              <a:rPr lang="en-GB" altLang="en-US"/>
              <a:pPr/>
              <a:t>‹#›</a:t>
            </a:fld>
            <a:endParaRPr lang="en-GB" altLang="en-US"/>
          </a:p>
        </p:txBody>
      </p:sp>
    </p:spTree>
    <p:extLst>
      <p:ext uri="{BB962C8B-B14F-4D97-AF65-F5344CB8AC3E}">
        <p14:creationId xmlns:p14="http://schemas.microsoft.com/office/powerpoint/2010/main" val="3787417008"/>
      </p:ext>
    </p:extLst>
  </p:cSld>
  <p:clrMapOvr>
    <a:masterClrMapping/>
  </p:clrMapOvr>
  <p:transition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719572" y="11113"/>
            <a:ext cx="8316924" cy="933611"/>
          </a:xfrm>
        </p:spPr>
        <p:txBody>
          <a:bodyPr/>
          <a:lstStyle>
            <a:lvl1pPr>
              <a:defRPr sz="3200"/>
            </a:lvl1pPr>
          </a:lstStyle>
          <a:p>
            <a:r>
              <a:rPr lang="tr-TR" dirty="0" smtClean="0"/>
              <a:t>Asıl başlık stili için tıklatın</a:t>
            </a:r>
            <a:endParaRPr lang="en-US" dirty="0"/>
          </a:p>
        </p:txBody>
      </p:sp>
      <p:sp>
        <p:nvSpPr>
          <p:cNvPr id="3" name="İçerik Yer Tutucusu 2"/>
          <p:cNvSpPr>
            <a:spLocks noGrp="1"/>
          </p:cNvSpPr>
          <p:nvPr>
            <p:ph idx="1"/>
          </p:nvPr>
        </p:nvSpPr>
        <p:spPr>
          <a:xfrm>
            <a:off x="719572" y="1052737"/>
            <a:ext cx="8316924" cy="5724636"/>
          </a:xfrm>
        </p:spPr>
        <p:txBody>
          <a:bodyPr/>
          <a:lstStyle>
            <a:lvl1pPr>
              <a:defRPr sz="2400"/>
            </a:lvl1pPr>
            <a:lvl2pPr>
              <a:defRPr sz="2400"/>
            </a:lvl2pPr>
            <a:lvl3pPr>
              <a:defRPr sz="2200"/>
            </a:lvl3pPr>
            <a:lvl4pPr>
              <a:defRPr sz="2200"/>
            </a:lvl4pPr>
            <a:lvl5pPr>
              <a:defRPr sz="2200"/>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Rectangle 36"/>
          <p:cNvSpPr>
            <a:spLocks noGrp="1" noChangeArrowheads="1"/>
          </p:cNvSpPr>
          <p:nvPr>
            <p:ph type="dt" sz="half" idx="10"/>
          </p:nvPr>
        </p:nvSpPr>
        <p:spPr>
          <a:ln/>
        </p:spPr>
        <p:txBody>
          <a:bodyPr/>
          <a:lstStyle>
            <a:lvl1pPr>
              <a:defRPr/>
            </a:lvl1pPr>
          </a:lstStyle>
          <a:p>
            <a:pPr>
              <a:defRPr/>
            </a:pPr>
            <a:endParaRPr lang="tr-TR" altLang="en-US"/>
          </a:p>
        </p:txBody>
      </p:sp>
      <p:sp>
        <p:nvSpPr>
          <p:cNvPr id="5" name="Rectangle 37"/>
          <p:cNvSpPr>
            <a:spLocks noGrp="1" noChangeArrowheads="1"/>
          </p:cNvSpPr>
          <p:nvPr>
            <p:ph type="ftr" sz="quarter" idx="11"/>
          </p:nvPr>
        </p:nvSpPr>
        <p:spPr>
          <a:ln/>
        </p:spPr>
        <p:txBody>
          <a:bodyPr/>
          <a:lstStyle>
            <a:lvl1pPr>
              <a:defRPr/>
            </a:lvl1pPr>
          </a:lstStyle>
          <a:p>
            <a:pPr>
              <a:defRPr/>
            </a:pPr>
            <a:endParaRPr lang="tr-TR" altLang="en-US"/>
          </a:p>
        </p:txBody>
      </p:sp>
      <p:sp>
        <p:nvSpPr>
          <p:cNvPr id="6" name="Rectangle 38"/>
          <p:cNvSpPr>
            <a:spLocks noGrp="1" noChangeArrowheads="1"/>
          </p:cNvSpPr>
          <p:nvPr>
            <p:ph type="sldNum" sz="quarter" idx="12"/>
          </p:nvPr>
        </p:nvSpPr>
        <p:spPr>
          <a:ln/>
        </p:spPr>
        <p:txBody>
          <a:bodyPr/>
          <a:lstStyle>
            <a:lvl1pPr>
              <a:defRPr/>
            </a:lvl1pPr>
          </a:lstStyle>
          <a:p>
            <a:pPr>
              <a:defRPr/>
            </a:pPr>
            <a:fld id="{69E38634-B600-41D5-82E9-F7F5B16689C5}" type="slidenum">
              <a:rPr lang="tr-TR" altLang="en-US"/>
              <a:pPr>
                <a:defRPr/>
              </a:pPr>
              <a:t>‹#›</a:t>
            </a:fld>
            <a:endParaRPr lang="tr-TR" altLang="en-US"/>
          </a:p>
        </p:txBody>
      </p:sp>
    </p:spTree>
    <p:extLst>
      <p:ext uri="{BB962C8B-B14F-4D97-AF65-F5344CB8AC3E}">
        <p14:creationId xmlns:p14="http://schemas.microsoft.com/office/powerpoint/2010/main" val="2232155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36"/>
          <p:cNvSpPr>
            <a:spLocks noGrp="1" noChangeArrowheads="1"/>
          </p:cNvSpPr>
          <p:nvPr>
            <p:ph type="dt" sz="half" idx="10"/>
          </p:nvPr>
        </p:nvSpPr>
        <p:spPr>
          <a:ln/>
        </p:spPr>
        <p:txBody>
          <a:bodyPr/>
          <a:lstStyle>
            <a:lvl1pPr>
              <a:defRPr/>
            </a:lvl1pPr>
          </a:lstStyle>
          <a:p>
            <a:pPr>
              <a:defRPr/>
            </a:pPr>
            <a:endParaRPr lang="tr-TR" altLang="en-US"/>
          </a:p>
        </p:txBody>
      </p:sp>
      <p:sp>
        <p:nvSpPr>
          <p:cNvPr id="5" name="Rectangle 37"/>
          <p:cNvSpPr>
            <a:spLocks noGrp="1" noChangeArrowheads="1"/>
          </p:cNvSpPr>
          <p:nvPr>
            <p:ph type="ftr" sz="quarter" idx="11"/>
          </p:nvPr>
        </p:nvSpPr>
        <p:spPr>
          <a:ln/>
        </p:spPr>
        <p:txBody>
          <a:bodyPr/>
          <a:lstStyle>
            <a:lvl1pPr>
              <a:defRPr/>
            </a:lvl1pPr>
          </a:lstStyle>
          <a:p>
            <a:pPr>
              <a:defRPr/>
            </a:pPr>
            <a:endParaRPr lang="tr-TR" altLang="en-US"/>
          </a:p>
        </p:txBody>
      </p:sp>
      <p:sp>
        <p:nvSpPr>
          <p:cNvPr id="6" name="Rectangle 38"/>
          <p:cNvSpPr>
            <a:spLocks noGrp="1" noChangeArrowheads="1"/>
          </p:cNvSpPr>
          <p:nvPr>
            <p:ph type="sldNum" sz="quarter" idx="12"/>
          </p:nvPr>
        </p:nvSpPr>
        <p:spPr>
          <a:ln/>
        </p:spPr>
        <p:txBody>
          <a:bodyPr/>
          <a:lstStyle>
            <a:lvl1pPr>
              <a:defRPr/>
            </a:lvl1pPr>
          </a:lstStyle>
          <a:p>
            <a:pPr>
              <a:defRPr/>
            </a:pPr>
            <a:fld id="{5B477EC4-C3F1-4261-885A-16A61CDF6248}" type="slidenum">
              <a:rPr lang="tr-TR" altLang="en-US"/>
              <a:pPr>
                <a:defRPr/>
              </a:pPr>
              <a:t>‹#›</a:t>
            </a:fld>
            <a:endParaRPr lang="tr-TR" altLang="en-US"/>
          </a:p>
        </p:txBody>
      </p:sp>
    </p:spTree>
    <p:extLst>
      <p:ext uri="{BB962C8B-B14F-4D97-AF65-F5344CB8AC3E}">
        <p14:creationId xmlns:p14="http://schemas.microsoft.com/office/powerpoint/2010/main" val="3183851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1143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510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Rectangle 36"/>
          <p:cNvSpPr>
            <a:spLocks noGrp="1" noChangeArrowheads="1"/>
          </p:cNvSpPr>
          <p:nvPr>
            <p:ph type="dt" sz="half" idx="10"/>
          </p:nvPr>
        </p:nvSpPr>
        <p:spPr>
          <a:ln/>
        </p:spPr>
        <p:txBody>
          <a:bodyPr/>
          <a:lstStyle>
            <a:lvl1pPr>
              <a:defRPr/>
            </a:lvl1pPr>
          </a:lstStyle>
          <a:p>
            <a:pPr>
              <a:defRPr/>
            </a:pPr>
            <a:endParaRPr lang="tr-TR" altLang="en-US"/>
          </a:p>
        </p:txBody>
      </p:sp>
      <p:sp>
        <p:nvSpPr>
          <p:cNvPr id="6" name="Rectangle 37"/>
          <p:cNvSpPr>
            <a:spLocks noGrp="1" noChangeArrowheads="1"/>
          </p:cNvSpPr>
          <p:nvPr>
            <p:ph type="ftr" sz="quarter" idx="11"/>
          </p:nvPr>
        </p:nvSpPr>
        <p:spPr>
          <a:ln/>
        </p:spPr>
        <p:txBody>
          <a:bodyPr/>
          <a:lstStyle>
            <a:lvl1pPr>
              <a:defRPr/>
            </a:lvl1pPr>
          </a:lstStyle>
          <a:p>
            <a:pPr>
              <a:defRPr/>
            </a:pPr>
            <a:endParaRPr lang="tr-TR" altLang="en-US"/>
          </a:p>
        </p:txBody>
      </p:sp>
      <p:sp>
        <p:nvSpPr>
          <p:cNvPr id="7" name="Rectangle 38"/>
          <p:cNvSpPr>
            <a:spLocks noGrp="1" noChangeArrowheads="1"/>
          </p:cNvSpPr>
          <p:nvPr>
            <p:ph type="sldNum" sz="quarter" idx="12"/>
          </p:nvPr>
        </p:nvSpPr>
        <p:spPr>
          <a:ln/>
        </p:spPr>
        <p:txBody>
          <a:bodyPr/>
          <a:lstStyle>
            <a:lvl1pPr>
              <a:defRPr/>
            </a:lvl1pPr>
          </a:lstStyle>
          <a:p>
            <a:pPr>
              <a:defRPr/>
            </a:pPr>
            <a:fld id="{5AE89128-EAB2-46D9-A84D-E9C4A993AD7F}" type="slidenum">
              <a:rPr lang="tr-TR" altLang="en-US"/>
              <a:pPr>
                <a:defRPr/>
              </a:pPr>
              <a:t>‹#›</a:t>
            </a:fld>
            <a:endParaRPr lang="tr-TR" altLang="en-US"/>
          </a:p>
        </p:txBody>
      </p:sp>
    </p:spTree>
    <p:extLst>
      <p:ext uri="{BB962C8B-B14F-4D97-AF65-F5344CB8AC3E}">
        <p14:creationId xmlns:p14="http://schemas.microsoft.com/office/powerpoint/2010/main" val="35497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en-US"/>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Rectangle 36"/>
          <p:cNvSpPr>
            <a:spLocks noGrp="1" noChangeArrowheads="1"/>
          </p:cNvSpPr>
          <p:nvPr>
            <p:ph type="dt" sz="half" idx="10"/>
          </p:nvPr>
        </p:nvSpPr>
        <p:spPr>
          <a:ln/>
        </p:spPr>
        <p:txBody>
          <a:bodyPr/>
          <a:lstStyle>
            <a:lvl1pPr>
              <a:defRPr/>
            </a:lvl1pPr>
          </a:lstStyle>
          <a:p>
            <a:pPr>
              <a:defRPr/>
            </a:pPr>
            <a:endParaRPr lang="tr-TR" altLang="en-US"/>
          </a:p>
        </p:txBody>
      </p:sp>
      <p:sp>
        <p:nvSpPr>
          <p:cNvPr id="8" name="Rectangle 37"/>
          <p:cNvSpPr>
            <a:spLocks noGrp="1" noChangeArrowheads="1"/>
          </p:cNvSpPr>
          <p:nvPr>
            <p:ph type="ftr" sz="quarter" idx="11"/>
          </p:nvPr>
        </p:nvSpPr>
        <p:spPr>
          <a:ln/>
        </p:spPr>
        <p:txBody>
          <a:bodyPr/>
          <a:lstStyle>
            <a:lvl1pPr>
              <a:defRPr/>
            </a:lvl1pPr>
          </a:lstStyle>
          <a:p>
            <a:pPr>
              <a:defRPr/>
            </a:pPr>
            <a:endParaRPr lang="tr-TR" altLang="en-US"/>
          </a:p>
        </p:txBody>
      </p:sp>
      <p:sp>
        <p:nvSpPr>
          <p:cNvPr id="9" name="Rectangle 38"/>
          <p:cNvSpPr>
            <a:spLocks noGrp="1" noChangeArrowheads="1"/>
          </p:cNvSpPr>
          <p:nvPr>
            <p:ph type="sldNum" sz="quarter" idx="12"/>
          </p:nvPr>
        </p:nvSpPr>
        <p:spPr>
          <a:ln/>
        </p:spPr>
        <p:txBody>
          <a:bodyPr/>
          <a:lstStyle>
            <a:lvl1pPr>
              <a:defRPr/>
            </a:lvl1pPr>
          </a:lstStyle>
          <a:p>
            <a:pPr>
              <a:defRPr/>
            </a:pPr>
            <a:fld id="{F52CED2C-9CDE-492C-9B2E-C3AED4AB5D83}" type="slidenum">
              <a:rPr lang="tr-TR" altLang="en-US"/>
              <a:pPr>
                <a:defRPr/>
              </a:pPr>
              <a:t>‹#›</a:t>
            </a:fld>
            <a:endParaRPr lang="tr-TR" altLang="en-US"/>
          </a:p>
        </p:txBody>
      </p:sp>
    </p:spTree>
    <p:extLst>
      <p:ext uri="{BB962C8B-B14F-4D97-AF65-F5344CB8AC3E}">
        <p14:creationId xmlns:p14="http://schemas.microsoft.com/office/powerpoint/2010/main" val="3951277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Rectangle 36"/>
          <p:cNvSpPr>
            <a:spLocks noGrp="1" noChangeArrowheads="1"/>
          </p:cNvSpPr>
          <p:nvPr>
            <p:ph type="dt" sz="half" idx="10"/>
          </p:nvPr>
        </p:nvSpPr>
        <p:spPr>
          <a:ln/>
        </p:spPr>
        <p:txBody>
          <a:bodyPr/>
          <a:lstStyle>
            <a:lvl1pPr>
              <a:defRPr/>
            </a:lvl1pPr>
          </a:lstStyle>
          <a:p>
            <a:pPr>
              <a:defRPr/>
            </a:pPr>
            <a:endParaRPr lang="tr-TR" altLang="en-US"/>
          </a:p>
        </p:txBody>
      </p:sp>
      <p:sp>
        <p:nvSpPr>
          <p:cNvPr id="4" name="Rectangle 37"/>
          <p:cNvSpPr>
            <a:spLocks noGrp="1" noChangeArrowheads="1"/>
          </p:cNvSpPr>
          <p:nvPr>
            <p:ph type="ftr" sz="quarter" idx="11"/>
          </p:nvPr>
        </p:nvSpPr>
        <p:spPr>
          <a:ln/>
        </p:spPr>
        <p:txBody>
          <a:bodyPr/>
          <a:lstStyle>
            <a:lvl1pPr>
              <a:defRPr/>
            </a:lvl1pPr>
          </a:lstStyle>
          <a:p>
            <a:pPr>
              <a:defRPr/>
            </a:pPr>
            <a:endParaRPr lang="tr-TR" altLang="en-US"/>
          </a:p>
        </p:txBody>
      </p:sp>
      <p:sp>
        <p:nvSpPr>
          <p:cNvPr id="5" name="Rectangle 38"/>
          <p:cNvSpPr>
            <a:spLocks noGrp="1" noChangeArrowheads="1"/>
          </p:cNvSpPr>
          <p:nvPr>
            <p:ph type="sldNum" sz="quarter" idx="12"/>
          </p:nvPr>
        </p:nvSpPr>
        <p:spPr>
          <a:ln/>
        </p:spPr>
        <p:txBody>
          <a:bodyPr/>
          <a:lstStyle>
            <a:lvl1pPr>
              <a:defRPr/>
            </a:lvl1pPr>
          </a:lstStyle>
          <a:p>
            <a:pPr>
              <a:defRPr/>
            </a:pPr>
            <a:fld id="{26CD74F5-53FC-434B-9AB1-BDB9C5D3ABC0}" type="slidenum">
              <a:rPr lang="tr-TR" altLang="en-US"/>
              <a:pPr>
                <a:defRPr/>
              </a:pPr>
              <a:t>‹#›</a:t>
            </a:fld>
            <a:endParaRPr lang="tr-TR" altLang="en-US"/>
          </a:p>
        </p:txBody>
      </p:sp>
    </p:spTree>
    <p:extLst>
      <p:ext uri="{BB962C8B-B14F-4D97-AF65-F5344CB8AC3E}">
        <p14:creationId xmlns:p14="http://schemas.microsoft.com/office/powerpoint/2010/main" val="1238888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a:ln/>
        </p:spPr>
        <p:txBody>
          <a:bodyPr/>
          <a:lstStyle>
            <a:lvl1pPr>
              <a:defRPr/>
            </a:lvl1pPr>
          </a:lstStyle>
          <a:p>
            <a:pPr>
              <a:defRPr/>
            </a:pPr>
            <a:endParaRPr lang="tr-TR" altLang="en-US"/>
          </a:p>
        </p:txBody>
      </p:sp>
      <p:sp>
        <p:nvSpPr>
          <p:cNvPr id="3" name="Rectangle 37"/>
          <p:cNvSpPr>
            <a:spLocks noGrp="1" noChangeArrowheads="1"/>
          </p:cNvSpPr>
          <p:nvPr>
            <p:ph type="ftr" sz="quarter" idx="11"/>
          </p:nvPr>
        </p:nvSpPr>
        <p:spPr>
          <a:ln/>
        </p:spPr>
        <p:txBody>
          <a:bodyPr/>
          <a:lstStyle>
            <a:lvl1pPr>
              <a:defRPr/>
            </a:lvl1pPr>
          </a:lstStyle>
          <a:p>
            <a:pPr>
              <a:defRPr/>
            </a:pPr>
            <a:endParaRPr lang="tr-TR" altLang="en-US"/>
          </a:p>
        </p:txBody>
      </p:sp>
      <p:sp>
        <p:nvSpPr>
          <p:cNvPr id="4" name="Rectangle 38"/>
          <p:cNvSpPr>
            <a:spLocks noGrp="1" noChangeArrowheads="1"/>
          </p:cNvSpPr>
          <p:nvPr>
            <p:ph type="sldNum" sz="quarter" idx="12"/>
          </p:nvPr>
        </p:nvSpPr>
        <p:spPr>
          <a:ln/>
        </p:spPr>
        <p:txBody>
          <a:bodyPr/>
          <a:lstStyle>
            <a:lvl1pPr>
              <a:defRPr/>
            </a:lvl1pPr>
          </a:lstStyle>
          <a:p>
            <a:pPr>
              <a:defRPr/>
            </a:pPr>
            <a:fld id="{250BC066-B59D-464F-90C7-ED70CBEA5A2F}" type="slidenum">
              <a:rPr lang="tr-TR" altLang="en-US"/>
              <a:pPr>
                <a:defRPr/>
              </a:pPr>
              <a:t>‹#›</a:t>
            </a:fld>
            <a:endParaRPr lang="tr-TR" altLang="en-US"/>
          </a:p>
        </p:txBody>
      </p:sp>
    </p:spTree>
    <p:extLst>
      <p:ext uri="{BB962C8B-B14F-4D97-AF65-F5344CB8AC3E}">
        <p14:creationId xmlns:p14="http://schemas.microsoft.com/office/powerpoint/2010/main" val="3045154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36"/>
          <p:cNvSpPr>
            <a:spLocks noGrp="1" noChangeArrowheads="1"/>
          </p:cNvSpPr>
          <p:nvPr>
            <p:ph type="dt" sz="half" idx="10"/>
          </p:nvPr>
        </p:nvSpPr>
        <p:spPr>
          <a:ln/>
        </p:spPr>
        <p:txBody>
          <a:bodyPr/>
          <a:lstStyle>
            <a:lvl1pPr>
              <a:defRPr/>
            </a:lvl1pPr>
          </a:lstStyle>
          <a:p>
            <a:pPr>
              <a:defRPr/>
            </a:pPr>
            <a:endParaRPr lang="tr-TR" altLang="en-US"/>
          </a:p>
        </p:txBody>
      </p:sp>
      <p:sp>
        <p:nvSpPr>
          <p:cNvPr id="6" name="Rectangle 37"/>
          <p:cNvSpPr>
            <a:spLocks noGrp="1" noChangeArrowheads="1"/>
          </p:cNvSpPr>
          <p:nvPr>
            <p:ph type="ftr" sz="quarter" idx="11"/>
          </p:nvPr>
        </p:nvSpPr>
        <p:spPr>
          <a:ln/>
        </p:spPr>
        <p:txBody>
          <a:bodyPr/>
          <a:lstStyle>
            <a:lvl1pPr>
              <a:defRPr/>
            </a:lvl1pPr>
          </a:lstStyle>
          <a:p>
            <a:pPr>
              <a:defRPr/>
            </a:pPr>
            <a:endParaRPr lang="tr-TR" altLang="en-US"/>
          </a:p>
        </p:txBody>
      </p:sp>
      <p:sp>
        <p:nvSpPr>
          <p:cNvPr id="7" name="Rectangle 38"/>
          <p:cNvSpPr>
            <a:spLocks noGrp="1" noChangeArrowheads="1"/>
          </p:cNvSpPr>
          <p:nvPr>
            <p:ph type="sldNum" sz="quarter" idx="12"/>
          </p:nvPr>
        </p:nvSpPr>
        <p:spPr>
          <a:ln/>
        </p:spPr>
        <p:txBody>
          <a:bodyPr/>
          <a:lstStyle>
            <a:lvl1pPr>
              <a:defRPr/>
            </a:lvl1pPr>
          </a:lstStyle>
          <a:p>
            <a:pPr>
              <a:defRPr/>
            </a:pPr>
            <a:fld id="{9E7998D7-6400-42E7-8363-68720FA33B28}" type="slidenum">
              <a:rPr lang="tr-TR" altLang="en-US"/>
              <a:pPr>
                <a:defRPr/>
              </a:pPr>
              <a:t>‹#›</a:t>
            </a:fld>
            <a:endParaRPr lang="tr-TR" altLang="en-US"/>
          </a:p>
        </p:txBody>
      </p:sp>
    </p:spTree>
    <p:extLst>
      <p:ext uri="{BB962C8B-B14F-4D97-AF65-F5344CB8AC3E}">
        <p14:creationId xmlns:p14="http://schemas.microsoft.com/office/powerpoint/2010/main" val="2115977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36"/>
          <p:cNvSpPr>
            <a:spLocks noGrp="1" noChangeArrowheads="1"/>
          </p:cNvSpPr>
          <p:nvPr>
            <p:ph type="dt" sz="half" idx="10"/>
          </p:nvPr>
        </p:nvSpPr>
        <p:spPr>
          <a:ln/>
        </p:spPr>
        <p:txBody>
          <a:bodyPr/>
          <a:lstStyle>
            <a:lvl1pPr>
              <a:defRPr/>
            </a:lvl1pPr>
          </a:lstStyle>
          <a:p>
            <a:pPr>
              <a:defRPr/>
            </a:pPr>
            <a:endParaRPr lang="tr-TR" altLang="en-US"/>
          </a:p>
        </p:txBody>
      </p:sp>
      <p:sp>
        <p:nvSpPr>
          <p:cNvPr id="6" name="Rectangle 37"/>
          <p:cNvSpPr>
            <a:spLocks noGrp="1" noChangeArrowheads="1"/>
          </p:cNvSpPr>
          <p:nvPr>
            <p:ph type="ftr" sz="quarter" idx="11"/>
          </p:nvPr>
        </p:nvSpPr>
        <p:spPr>
          <a:ln/>
        </p:spPr>
        <p:txBody>
          <a:bodyPr/>
          <a:lstStyle>
            <a:lvl1pPr>
              <a:defRPr/>
            </a:lvl1pPr>
          </a:lstStyle>
          <a:p>
            <a:pPr>
              <a:defRPr/>
            </a:pPr>
            <a:endParaRPr lang="tr-TR" altLang="en-US"/>
          </a:p>
        </p:txBody>
      </p:sp>
      <p:sp>
        <p:nvSpPr>
          <p:cNvPr id="7" name="Rectangle 38"/>
          <p:cNvSpPr>
            <a:spLocks noGrp="1" noChangeArrowheads="1"/>
          </p:cNvSpPr>
          <p:nvPr>
            <p:ph type="sldNum" sz="quarter" idx="12"/>
          </p:nvPr>
        </p:nvSpPr>
        <p:spPr>
          <a:ln/>
        </p:spPr>
        <p:txBody>
          <a:bodyPr/>
          <a:lstStyle>
            <a:lvl1pPr>
              <a:defRPr/>
            </a:lvl1pPr>
          </a:lstStyle>
          <a:p>
            <a:pPr>
              <a:defRPr/>
            </a:pPr>
            <a:fld id="{905F75B4-CCF3-4F14-B725-0D640CBB6CB4}" type="slidenum">
              <a:rPr lang="tr-TR" altLang="en-US"/>
              <a:pPr>
                <a:defRPr/>
              </a:pPr>
              <a:t>‹#›</a:t>
            </a:fld>
            <a:endParaRPr lang="tr-TR" altLang="en-US"/>
          </a:p>
        </p:txBody>
      </p:sp>
    </p:spTree>
    <p:extLst>
      <p:ext uri="{BB962C8B-B14F-4D97-AF65-F5344CB8AC3E}">
        <p14:creationId xmlns:p14="http://schemas.microsoft.com/office/powerpoint/2010/main" val="415481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0" y="0"/>
            <a:ext cx="1085850" cy="6854825"/>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nvGrpSpPr>
          <p:cNvPr id="1033" name="Group 4"/>
          <p:cNvGrpSpPr>
            <a:grpSpLocks/>
          </p:cNvGrpSpPr>
          <p:nvPr/>
        </p:nvGrpSpPr>
        <p:grpSpPr bwMode="auto">
          <a:xfrm>
            <a:off x="76200" y="161925"/>
            <a:ext cx="152400" cy="6553200"/>
            <a:chOff x="48" y="102"/>
            <a:chExt cx="96" cy="4128"/>
          </a:xfrm>
          <a:solidFill>
            <a:schemeClr val="accent3">
              <a:lumMod val="90000"/>
            </a:schemeClr>
          </a:solidFill>
        </p:grpSpPr>
        <p:sp>
          <p:nvSpPr>
            <p:cNvPr id="1034" name="Rectangle 5"/>
            <p:cNvSpPr>
              <a:spLocks noChangeArrowheads="1"/>
            </p:cNvSpPr>
            <p:nvPr/>
          </p:nvSpPr>
          <p:spPr bwMode="auto">
            <a:xfrm>
              <a:off x="48" y="1105"/>
              <a:ext cx="96" cy="9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1035" name="Rectangle 6"/>
            <p:cNvSpPr>
              <a:spLocks noChangeArrowheads="1"/>
            </p:cNvSpPr>
            <p:nvPr/>
          </p:nvSpPr>
          <p:spPr bwMode="auto">
            <a:xfrm>
              <a:off x="48" y="1250"/>
              <a:ext cx="96" cy="9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1036" name="Rectangle 7"/>
            <p:cNvSpPr>
              <a:spLocks noChangeArrowheads="1"/>
            </p:cNvSpPr>
            <p:nvPr/>
          </p:nvSpPr>
          <p:spPr bwMode="auto">
            <a:xfrm>
              <a:off x="48" y="1393"/>
              <a:ext cx="96" cy="9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1037" name="Rectangle 8"/>
            <p:cNvSpPr>
              <a:spLocks noChangeArrowheads="1"/>
            </p:cNvSpPr>
            <p:nvPr/>
          </p:nvSpPr>
          <p:spPr bwMode="auto">
            <a:xfrm>
              <a:off x="48" y="1538"/>
              <a:ext cx="96" cy="9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1038" name="Rectangle 9"/>
            <p:cNvSpPr>
              <a:spLocks noChangeArrowheads="1"/>
            </p:cNvSpPr>
            <p:nvPr/>
          </p:nvSpPr>
          <p:spPr bwMode="auto">
            <a:xfrm>
              <a:off x="48" y="1683"/>
              <a:ext cx="96" cy="9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1039" name="Rectangle 10"/>
            <p:cNvSpPr>
              <a:spLocks noChangeArrowheads="1"/>
            </p:cNvSpPr>
            <p:nvPr/>
          </p:nvSpPr>
          <p:spPr bwMode="auto">
            <a:xfrm>
              <a:off x="48" y="1826"/>
              <a:ext cx="96" cy="9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1040" name="Rectangle 11"/>
            <p:cNvSpPr>
              <a:spLocks noChangeArrowheads="1"/>
            </p:cNvSpPr>
            <p:nvPr/>
          </p:nvSpPr>
          <p:spPr bwMode="auto">
            <a:xfrm>
              <a:off x="48" y="1971"/>
              <a:ext cx="96" cy="9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1041" name="Rectangle 12"/>
            <p:cNvSpPr>
              <a:spLocks noChangeArrowheads="1"/>
            </p:cNvSpPr>
            <p:nvPr/>
          </p:nvSpPr>
          <p:spPr bwMode="auto">
            <a:xfrm>
              <a:off x="48" y="2115"/>
              <a:ext cx="96" cy="9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1042" name="Rectangle 13"/>
            <p:cNvSpPr>
              <a:spLocks noChangeArrowheads="1"/>
            </p:cNvSpPr>
            <p:nvPr/>
          </p:nvSpPr>
          <p:spPr bwMode="auto">
            <a:xfrm>
              <a:off x="48" y="2259"/>
              <a:ext cx="96" cy="9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1043" name="Rectangle 14"/>
            <p:cNvSpPr>
              <a:spLocks noChangeArrowheads="1"/>
            </p:cNvSpPr>
            <p:nvPr/>
          </p:nvSpPr>
          <p:spPr bwMode="auto">
            <a:xfrm>
              <a:off x="48" y="2403"/>
              <a:ext cx="96" cy="9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1044" name="Rectangle 15"/>
            <p:cNvSpPr>
              <a:spLocks noChangeArrowheads="1"/>
            </p:cNvSpPr>
            <p:nvPr/>
          </p:nvSpPr>
          <p:spPr bwMode="auto">
            <a:xfrm>
              <a:off x="48" y="2548"/>
              <a:ext cx="96" cy="9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1045" name="Rectangle 16"/>
            <p:cNvSpPr>
              <a:spLocks noChangeArrowheads="1"/>
            </p:cNvSpPr>
            <p:nvPr/>
          </p:nvSpPr>
          <p:spPr bwMode="auto">
            <a:xfrm>
              <a:off x="48" y="2692"/>
              <a:ext cx="96" cy="9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1046" name="Rectangle 17"/>
            <p:cNvSpPr>
              <a:spLocks noChangeArrowheads="1"/>
            </p:cNvSpPr>
            <p:nvPr/>
          </p:nvSpPr>
          <p:spPr bwMode="auto">
            <a:xfrm>
              <a:off x="48" y="2836"/>
              <a:ext cx="96" cy="9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1047" name="Rectangle 18"/>
            <p:cNvSpPr>
              <a:spLocks noChangeArrowheads="1"/>
            </p:cNvSpPr>
            <p:nvPr/>
          </p:nvSpPr>
          <p:spPr bwMode="auto">
            <a:xfrm>
              <a:off x="48" y="2980"/>
              <a:ext cx="96" cy="9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1048" name="Rectangle 19"/>
            <p:cNvSpPr>
              <a:spLocks noChangeArrowheads="1"/>
            </p:cNvSpPr>
            <p:nvPr/>
          </p:nvSpPr>
          <p:spPr bwMode="auto">
            <a:xfrm>
              <a:off x="48" y="3124"/>
              <a:ext cx="96" cy="9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1049" name="Rectangle 20"/>
            <p:cNvSpPr>
              <a:spLocks noChangeArrowheads="1"/>
            </p:cNvSpPr>
            <p:nvPr/>
          </p:nvSpPr>
          <p:spPr bwMode="auto">
            <a:xfrm>
              <a:off x="48" y="3269"/>
              <a:ext cx="96" cy="9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1050" name="Rectangle 21"/>
            <p:cNvSpPr>
              <a:spLocks noChangeArrowheads="1"/>
            </p:cNvSpPr>
            <p:nvPr/>
          </p:nvSpPr>
          <p:spPr bwMode="auto">
            <a:xfrm>
              <a:off x="48" y="3412"/>
              <a:ext cx="96" cy="9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1051" name="Rectangle 22"/>
            <p:cNvSpPr>
              <a:spLocks noChangeArrowheads="1"/>
            </p:cNvSpPr>
            <p:nvPr/>
          </p:nvSpPr>
          <p:spPr bwMode="auto">
            <a:xfrm>
              <a:off x="48" y="3557"/>
              <a:ext cx="96" cy="9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1052" name="Rectangle 23"/>
            <p:cNvSpPr>
              <a:spLocks noChangeArrowheads="1"/>
            </p:cNvSpPr>
            <p:nvPr/>
          </p:nvSpPr>
          <p:spPr bwMode="auto">
            <a:xfrm>
              <a:off x="48" y="3702"/>
              <a:ext cx="96" cy="9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1053" name="Rectangle 24"/>
            <p:cNvSpPr>
              <a:spLocks noChangeArrowheads="1"/>
            </p:cNvSpPr>
            <p:nvPr/>
          </p:nvSpPr>
          <p:spPr bwMode="auto">
            <a:xfrm>
              <a:off x="48" y="3845"/>
              <a:ext cx="96" cy="9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1054" name="Rectangle 25"/>
            <p:cNvSpPr>
              <a:spLocks noChangeArrowheads="1"/>
            </p:cNvSpPr>
            <p:nvPr/>
          </p:nvSpPr>
          <p:spPr bwMode="auto">
            <a:xfrm>
              <a:off x="48" y="3990"/>
              <a:ext cx="96" cy="9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1055" name="Rectangle 26"/>
            <p:cNvSpPr>
              <a:spLocks noChangeArrowheads="1"/>
            </p:cNvSpPr>
            <p:nvPr/>
          </p:nvSpPr>
          <p:spPr bwMode="auto">
            <a:xfrm>
              <a:off x="48" y="4133"/>
              <a:ext cx="96" cy="9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1056" name="Rectangle 27"/>
            <p:cNvSpPr>
              <a:spLocks noChangeArrowheads="1"/>
            </p:cNvSpPr>
            <p:nvPr/>
          </p:nvSpPr>
          <p:spPr bwMode="auto">
            <a:xfrm>
              <a:off x="48" y="102"/>
              <a:ext cx="96" cy="9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1057" name="Rectangle 28"/>
            <p:cNvSpPr>
              <a:spLocks noChangeArrowheads="1"/>
            </p:cNvSpPr>
            <p:nvPr/>
          </p:nvSpPr>
          <p:spPr bwMode="auto">
            <a:xfrm>
              <a:off x="48" y="246"/>
              <a:ext cx="96" cy="9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1058" name="Rectangle 29"/>
            <p:cNvSpPr>
              <a:spLocks noChangeArrowheads="1"/>
            </p:cNvSpPr>
            <p:nvPr/>
          </p:nvSpPr>
          <p:spPr bwMode="auto">
            <a:xfrm>
              <a:off x="48" y="391"/>
              <a:ext cx="96" cy="9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1059" name="Rectangle 30"/>
            <p:cNvSpPr>
              <a:spLocks noChangeArrowheads="1"/>
            </p:cNvSpPr>
            <p:nvPr/>
          </p:nvSpPr>
          <p:spPr bwMode="auto">
            <a:xfrm>
              <a:off x="48" y="535"/>
              <a:ext cx="96" cy="9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1060" name="Rectangle 31"/>
            <p:cNvSpPr>
              <a:spLocks noChangeArrowheads="1"/>
            </p:cNvSpPr>
            <p:nvPr/>
          </p:nvSpPr>
          <p:spPr bwMode="auto">
            <a:xfrm>
              <a:off x="48" y="679"/>
              <a:ext cx="96" cy="9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1061" name="Rectangle 32"/>
            <p:cNvSpPr>
              <a:spLocks noChangeArrowheads="1"/>
            </p:cNvSpPr>
            <p:nvPr/>
          </p:nvSpPr>
          <p:spPr bwMode="auto">
            <a:xfrm>
              <a:off x="48" y="823"/>
              <a:ext cx="96" cy="9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1062" name="Rectangle 33"/>
            <p:cNvSpPr>
              <a:spLocks noChangeArrowheads="1"/>
            </p:cNvSpPr>
            <p:nvPr/>
          </p:nvSpPr>
          <p:spPr bwMode="auto">
            <a:xfrm>
              <a:off x="48" y="968"/>
              <a:ext cx="96" cy="9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grpSp>
      <p:sp>
        <p:nvSpPr>
          <p:cNvPr id="1027" name="Rectangle 34"/>
          <p:cNvSpPr>
            <a:spLocks noGrp="1" noChangeArrowheads="1"/>
          </p:cNvSpPr>
          <p:nvPr>
            <p:ph type="title"/>
          </p:nvPr>
        </p:nvSpPr>
        <p:spPr bwMode="auto">
          <a:xfrm>
            <a:off x="719572" y="11113"/>
            <a:ext cx="83169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tr-TR" altLang="en-US" dirty="0" err="1" smtClean="0"/>
              <a:t>Click</a:t>
            </a:r>
            <a:r>
              <a:rPr lang="tr-TR" altLang="en-US" dirty="0" smtClean="0"/>
              <a:t> </a:t>
            </a:r>
            <a:r>
              <a:rPr lang="tr-TR" altLang="en-US" dirty="0" err="1" smtClean="0"/>
              <a:t>to</a:t>
            </a:r>
            <a:r>
              <a:rPr lang="tr-TR" altLang="en-US" dirty="0" smtClean="0"/>
              <a:t> </a:t>
            </a:r>
            <a:r>
              <a:rPr lang="tr-TR" altLang="en-US" dirty="0" err="1" smtClean="0"/>
              <a:t>edit</a:t>
            </a:r>
            <a:r>
              <a:rPr lang="tr-TR" altLang="en-US" dirty="0" smtClean="0"/>
              <a:t> Master </a:t>
            </a:r>
            <a:r>
              <a:rPr lang="tr-TR" altLang="en-US" dirty="0" err="1" smtClean="0"/>
              <a:t>title</a:t>
            </a:r>
            <a:r>
              <a:rPr lang="tr-TR" altLang="en-US" dirty="0" smtClean="0"/>
              <a:t> </a:t>
            </a:r>
            <a:r>
              <a:rPr lang="tr-TR" altLang="en-US" dirty="0" err="1" smtClean="0"/>
              <a:t>style</a:t>
            </a:r>
            <a:endParaRPr lang="tr-TR" altLang="en-US" dirty="0" smtClean="0"/>
          </a:p>
        </p:txBody>
      </p:sp>
      <p:sp>
        <p:nvSpPr>
          <p:cNvPr id="17443" name="Rectangle 35"/>
          <p:cNvSpPr>
            <a:spLocks noGrp="1" noChangeArrowheads="1"/>
          </p:cNvSpPr>
          <p:nvPr>
            <p:ph type="body" idx="1"/>
          </p:nvPr>
        </p:nvSpPr>
        <p:spPr bwMode="auto">
          <a:xfrm>
            <a:off x="719572" y="1154113"/>
            <a:ext cx="8316924" cy="5623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tr-TR" altLang="en-US" smtClean="0"/>
              <a:t>Click to edit Master text styles</a:t>
            </a:r>
          </a:p>
          <a:p>
            <a:pPr lvl="1"/>
            <a:r>
              <a:rPr lang="tr-TR" altLang="en-US" smtClean="0"/>
              <a:t>Second level</a:t>
            </a:r>
          </a:p>
          <a:p>
            <a:pPr lvl="2"/>
            <a:r>
              <a:rPr lang="tr-TR" altLang="en-US" smtClean="0"/>
              <a:t>Third level</a:t>
            </a:r>
          </a:p>
          <a:p>
            <a:pPr lvl="3"/>
            <a:r>
              <a:rPr lang="tr-TR" altLang="en-US" smtClean="0"/>
              <a:t>Fourth level</a:t>
            </a:r>
          </a:p>
          <a:p>
            <a:pPr lvl="4"/>
            <a:r>
              <a:rPr lang="tr-TR" altLang="en-US" smtClean="0"/>
              <a:t>Fifth level</a:t>
            </a:r>
          </a:p>
        </p:txBody>
      </p:sp>
      <p:sp>
        <p:nvSpPr>
          <p:cNvPr id="17444" name="Rectangle 36"/>
          <p:cNvSpPr>
            <a:spLocks noGrp="1" noChangeArrowheads="1"/>
          </p:cNvSpPr>
          <p:nvPr>
            <p:ph type="dt" sz="half" idx="2"/>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eaLnBrk="0" hangingPunct="0">
              <a:defRPr sz="1400" smtClean="0"/>
            </a:lvl1pPr>
          </a:lstStyle>
          <a:p>
            <a:pPr>
              <a:defRPr/>
            </a:pPr>
            <a:endParaRPr lang="tr-TR" altLang="en-US"/>
          </a:p>
        </p:txBody>
      </p:sp>
      <p:sp>
        <p:nvSpPr>
          <p:cNvPr id="17445" name="Rectangle 37"/>
          <p:cNvSpPr>
            <a:spLocks noGrp="1" noChangeArrowheads="1"/>
          </p:cNvSpPr>
          <p:nvPr>
            <p:ph type="ftr" sz="quarter" idx="3"/>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eaLnBrk="0" hangingPunct="0">
              <a:defRPr sz="1400" smtClean="0"/>
            </a:lvl1pPr>
          </a:lstStyle>
          <a:p>
            <a:pPr>
              <a:defRPr/>
            </a:pPr>
            <a:endParaRPr lang="tr-TR" altLang="en-US"/>
          </a:p>
        </p:txBody>
      </p:sp>
      <p:sp>
        <p:nvSpPr>
          <p:cNvPr id="17446" name="Rectangle 38"/>
          <p:cNvSpPr>
            <a:spLocks noGrp="1" noChangeArrowheads="1"/>
          </p:cNvSpPr>
          <p:nvPr>
            <p:ph type="sldNum" sz="quarter" idx="4"/>
          </p:nvPr>
        </p:nvSpPr>
        <p:spPr bwMode="auto">
          <a:xfrm>
            <a:off x="7010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eaLnBrk="0" hangingPunct="0">
              <a:defRPr sz="1400" smtClean="0"/>
            </a:lvl1pPr>
          </a:lstStyle>
          <a:p>
            <a:pPr>
              <a:defRPr/>
            </a:pPr>
            <a:fld id="{1A97D193-DABF-496E-BDA3-2116D3D81733}" type="slidenum">
              <a:rPr lang="tr-TR" altLang="en-US"/>
              <a:pPr>
                <a:defRPr/>
              </a:pPr>
              <a:t>‹#›</a:t>
            </a:fld>
            <a:endParaRPr lang="tr-TR" altLang="en-US"/>
          </a:p>
        </p:txBody>
      </p:sp>
    </p:spTree>
  </p:cSld>
  <p:clrMap bg1="dk2" tx1="lt1" bg2="dk1" tx2="lt2" accent1="accent1" accent2="accent2" accent3="accent3" accent4="accent4" accent5="accent5" accent6="accent6" hlink="hlink" folHlink="folHlink"/>
  <p:sldLayoutIdLst>
    <p:sldLayoutId id="2147483682"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3"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audio" Target="../media/audio1.wav"/><Relationship Id="rId5" Type="http://schemas.openxmlformats.org/officeDocument/2006/relationships/image" Target="../media/image21.png"/><Relationship Id="rId4" Type="http://schemas.openxmlformats.org/officeDocument/2006/relationships/image" Target="../media/image20.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sz="quarter"/>
          </p:nvPr>
        </p:nvSpPr>
        <p:spPr/>
        <p:txBody>
          <a:bodyPr/>
          <a:lstStyle/>
          <a:p>
            <a:r>
              <a:rPr lang="en-US" dirty="0"/>
              <a:t>“</a:t>
            </a:r>
            <a:r>
              <a:rPr lang="en-US" dirty="0" err="1"/>
              <a:t>Deprem</a:t>
            </a:r>
            <a:r>
              <a:rPr lang="en-US" dirty="0"/>
              <a:t> </a:t>
            </a:r>
            <a:r>
              <a:rPr lang="en-US" dirty="0" err="1"/>
              <a:t>Gerçeği</a:t>
            </a:r>
            <a:r>
              <a:rPr lang="en-US" dirty="0"/>
              <a:t> </a:t>
            </a:r>
            <a:r>
              <a:rPr lang="en-US" dirty="0" err="1"/>
              <a:t>ve</a:t>
            </a:r>
            <a:r>
              <a:rPr lang="en-US" dirty="0"/>
              <a:t> </a:t>
            </a:r>
            <a:r>
              <a:rPr lang="en-US" dirty="0" err="1"/>
              <a:t>Kentsel</a:t>
            </a:r>
            <a:r>
              <a:rPr lang="en-US" dirty="0"/>
              <a:t> </a:t>
            </a:r>
            <a:r>
              <a:rPr lang="en-US" dirty="0" err="1"/>
              <a:t>Dönüşüm</a:t>
            </a:r>
            <a:r>
              <a:rPr lang="en-US" dirty="0"/>
              <a:t>”  </a:t>
            </a:r>
          </a:p>
        </p:txBody>
      </p:sp>
      <p:sp>
        <p:nvSpPr>
          <p:cNvPr id="4" name="Alt Başlık 3"/>
          <p:cNvSpPr>
            <a:spLocks noGrp="1"/>
          </p:cNvSpPr>
          <p:nvPr>
            <p:ph type="subTitle" sz="quarter" idx="1"/>
          </p:nvPr>
        </p:nvSpPr>
        <p:spPr/>
        <p:txBody>
          <a:bodyPr/>
          <a:lstStyle/>
          <a:p>
            <a:r>
              <a:rPr lang="en-US" dirty="0" err="1"/>
              <a:t>Çarşamba</a:t>
            </a:r>
            <a:r>
              <a:rPr lang="en-US" dirty="0"/>
              <a:t> </a:t>
            </a:r>
            <a:r>
              <a:rPr lang="en-US" dirty="0" err="1"/>
              <a:t>söyleyişisi</a:t>
            </a:r>
            <a:r>
              <a:rPr lang="en-US" dirty="0"/>
              <a:t> </a:t>
            </a:r>
            <a:endParaRPr lang="tr-TR" dirty="0" smtClean="0"/>
          </a:p>
          <a:p>
            <a:r>
              <a:rPr lang="en-US" dirty="0" smtClean="0"/>
              <a:t>(</a:t>
            </a:r>
            <a:r>
              <a:rPr lang="en-US" dirty="0"/>
              <a:t>28 </a:t>
            </a:r>
            <a:r>
              <a:rPr lang="en-US" dirty="0" err="1"/>
              <a:t>Mayıs</a:t>
            </a:r>
            <a:r>
              <a:rPr lang="en-US" dirty="0"/>
              <a:t> 2014 )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Başlık 1"/>
          <p:cNvSpPr>
            <a:spLocks noGrp="1"/>
          </p:cNvSpPr>
          <p:nvPr>
            <p:ph type="title"/>
          </p:nvPr>
        </p:nvSpPr>
        <p:spPr>
          <a:xfrm>
            <a:off x="765175" y="73025"/>
            <a:ext cx="7612063" cy="871538"/>
          </a:xfrm>
        </p:spPr>
        <p:txBody>
          <a:bodyPr/>
          <a:lstStyle/>
          <a:p>
            <a:r>
              <a:rPr lang="tr-TR" altLang="en-US" sz="2400" dirty="0" smtClean="0"/>
              <a:t>AYAMAMA DERESİ TAŞTI YÜZLERCE İŞYERİ VE ARAÇ SU ALTINDA </a:t>
            </a:r>
            <a:r>
              <a:rPr lang="tr-TR" altLang="en-US" sz="2400" dirty="0" err="1" smtClean="0"/>
              <a:t>Eylul</a:t>
            </a:r>
            <a:r>
              <a:rPr lang="tr-TR" altLang="en-US" sz="2400" dirty="0" smtClean="0"/>
              <a:t> 2009</a:t>
            </a:r>
          </a:p>
        </p:txBody>
      </p:sp>
      <p:sp>
        <p:nvSpPr>
          <p:cNvPr id="25603" name="İçerik Yer Tutucusu 2"/>
          <p:cNvSpPr>
            <a:spLocks noGrp="1"/>
          </p:cNvSpPr>
          <p:nvPr>
            <p:ph idx="1"/>
          </p:nvPr>
        </p:nvSpPr>
        <p:spPr/>
        <p:txBody>
          <a:bodyPr/>
          <a:lstStyle/>
          <a:p>
            <a:endParaRPr lang="en-US" altLang="en-US" smtClean="0"/>
          </a:p>
        </p:txBody>
      </p:sp>
      <p:sp>
        <p:nvSpPr>
          <p:cNvPr id="25604" name="Veri Yer Tutucusu 3"/>
          <p:cNvSpPr>
            <a:spLocks noGrp="1"/>
          </p:cNvSpPr>
          <p:nvPr>
            <p:ph type="dt" sz="quarter" idx="10"/>
          </p:nvPr>
        </p:nvSpPr>
        <p:spPr>
          <a:xfrm rot="16200000">
            <a:off x="-477044" y="5526882"/>
            <a:ext cx="1509713" cy="298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8DE8AED0-DDF5-4540-8733-05DD197E20E0}" type="datetime1">
              <a:rPr lang="tr-TR" altLang="en-US" smtClean="0">
                <a:latin typeface="Courier New" pitchFamily="49" charset="0"/>
              </a:rPr>
              <a:pPr eaLnBrk="1" hangingPunct="1"/>
              <a:t>28.05.2014</a:t>
            </a:fld>
            <a:endParaRPr lang="tr-TR" altLang="en-US" smtClean="0">
              <a:latin typeface="Courier New" pitchFamily="49" charset="0"/>
            </a:endParaRPr>
          </a:p>
        </p:txBody>
      </p:sp>
      <p:sp>
        <p:nvSpPr>
          <p:cNvPr id="25605" name="Altbilgi Yer Tutucusu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tr-TR" altLang="en-US" smtClean="0">
                <a:latin typeface="Courier New" pitchFamily="49" charset="0"/>
              </a:rPr>
              <a:t>DR. MUSTAFA KUTANİS SAÜ İNŞ.MÜH. BÖLÜMÜ</a:t>
            </a:r>
          </a:p>
        </p:txBody>
      </p:sp>
      <p:sp>
        <p:nvSpPr>
          <p:cNvPr id="25606" name="Slayt Numarası Yer Tutucus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tr-TR" altLang="en-US" smtClean="0">
                <a:latin typeface="Courier New" pitchFamily="49" charset="0"/>
              </a:rPr>
              <a:t>SLIDE </a:t>
            </a:r>
            <a:fld id="{C3EDEA03-6AFC-40D7-B499-4EAA25E57FB3}" type="slidenum">
              <a:rPr lang="tr-TR" altLang="en-US" smtClean="0">
                <a:latin typeface="Courier New" pitchFamily="49" charset="0"/>
              </a:rPr>
              <a:pPr eaLnBrk="1" hangingPunct="1"/>
              <a:t>10</a:t>
            </a:fld>
            <a:endParaRPr lang="tr-TR" altLang="en-US" smtClean="0">
              <a:latin typeface="Courier New" pitchFamily="49" charset="0"/>
            </a:endParaRPr>
          </a:p>
        </p:txBody>
      </p:sp>
      <p:pic>
        <p:nvPicPr>
          <p:cNvPr id="25607" name="Picture 2" descr="20  kişi burada öld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998538"/>
            <a:ext cx="6186488"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1912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Başlık 1"/>
          <p:cNvSpPr>
            <a:spLocks noGrp="1"/>
          </p:cNvSpPr>
          <p:nvPr>
            <p:ph type="title"/>
          </p:nvPr>
        </p:nvSpPr>
        <p:spPr/>
        <p:txBody>
          <a:bodyPr/>
          <a:lstStyle/>
          <a:p>
            <a:r>
              <a:rPr lang="tr-TR" altLang="en-US" smtClean="0"/>
              <a:t>Samsun 2012</a:t>
            </a:r>
          </a:p>
        </p:txBody>
      </p:sp>
      <p:sp>
        <p:nvSpPr>
          <p:cNvPr id="26627" name="Veri Yer Tutucusu 3"/>
          <p:cNvSpPr>
            <a:spLocks noGrp="1"/>
          </p:cNvSpPr>
          <p:nvPr>
            <p:ph type="dt" sz="quarter" idx="10"/>
          </p:nvPr>
        </p:nvSpPr>
        <p:spPr>
          <a:xfrm rot="16200000">
            <a:off x="-477044" y="5526882"/>
            <a:ext cx="1509713" cy="298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A2AEA624-9017-4125-84F5-E775ACA39DE3}" type="datetime1">
              <a:rPr lang="tr-TR" altLang="en-US" smtClean="0">
                <a:latin typeface="Courier New" pitchFamily="49" charset="0"/>
              </a:rPr>
              <a:pPr eaLnBrk="1" hangingPunct="1"/>
              <a:t>28.05.2014</a:t>
            </a:fld>
            <a:endParaRPr lang="tr-TR" altLang="en-US" smtClean="0">
              <a:latin typeface="Courier New" pitchFamily="49" charset="0"/>
            </a:endParaRPr>
          </a:p>
        </p:txBody>
      </p:sp>
      <p:sp>
        <p:nvSpPr>
          <p:cNvPr id="26628" name="Altbilgi Yer Tutucusu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tr-TR" altLang="en-US" smtClean="0">
                <a:latin typeface="Courier New" pitchFamily="49" charset="0"/>
              </a:rPr>
              <a:t>DR. MUSTAFA KUTANİS SAÜ İNŞ.MÜH. BÖLÜMÜ</a:t>
            </a:r>
          </a:p>
        </p:txBody>
      </p:sp>
      <p:sp>
        <p:nvSpPr>
          <p:cNvPr id="26629" name="Slayt Numarası Yer Tutucus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tr-TR" altLang="en-US" smtClean="0">
                <a:latin typeface="Courier New" pitchFamily="49" charset="0"/>
              </a:rPr>
              <a:t>SLIDE </a:t>
            </a:r>
            <a:fld id="{E30115C0-61F5-45B4-AE52-4280CA57C76D}" type="slidenum">
              <a:rPr lang="tr-TR" altLang="en-US" smtClean="0">
                <a:latin typeface="Courier New" pitchFamily="49" charset="0"/>
              </a:rPr>
              <a:pPr eaLnBrk="1" hangingPunct="1"/>
              <a:t>11</a:t>
            </a:fld>
            <a:endParaRPr lang="tr-TR" altLang="en-US" smtClean="0">
              <a:latin typeface="Courier New" pitchFamily="49" charset="0"/>
            </a:endParaRPr>
          </a:p>
        </p:txBody>
      </p:sp>
      <p:pic>
        <p:nvPicPr>
          <p:cNvPr id="266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025" y="1103313"/>
            <a:ext cx="7708900" cy="51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5544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Başlık 1"/>
          <p:cNvSpPr>
            <a:spLocks noGrp="1"/>
          </p:cNvSpPr>
          <p:nvPr>
            <p:ph type="title"/>
          </p:nvPr>
        </p:nvSpPr>
        <p:spPr/>
        <p:txBody>
          <a:bodyPr/>
          <a:lstStyle/>
          <a:p>
            <a:r>
              <a:rPr lang="tr-TR" altLang="en-US" smtClean="0"/>
              <a:t>Gökçeada 2014</a:t>
            </a:r>
          </a:p>
        </p:txBody>
      </p:sp>
      <p:sp>
        <p:nvSpPr>
          <p:cNvPr id="27651" name="Veri Yer Tutucusu 3"/>
          <p:cNvSpPr>
            <a:spLocks noGrp="1"/>
          </p:cNvSpPr>
          <p:nvPr>
            <p:ph type="dt" sz="quarter" idx="10"/>
          </p:nvPr>
        </p:nvSpPr>
        <p:spPr>
          <a:xfrm rot="16200000">
            <a:off x="-477044" y="5526882"/>
            <a:ext cx="1509713" cy="298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8ACF8764-E67D-46F4-9CCF-B594FBA1C27C}" type="datetime1">
              <a:rPr lang="tr-TR" altLang="en-US" smtClean="0">
                <a:latin typeface="Courier New" pitchFamily="49" charset="0"/>
              </a:rPr>
              <a:pPr eaLnBrk="1" hangingPunct="1"/>
              <a:t>28.05.2014</a:t>
            </a:fld>
            <a:endParaRPr lang="tr-TR" altLang="en-US" smtClean="0">
              <a:latin typeface="Courier New" pitchFamily="49" charset="0"/>
            </a:endParaRPr>
          </a:p>
        </p:txBody>
      </p:sp>
      <p:sp>
        <p:nvSpPr>
          <p:cNvPr id="27652" name="Altbilgi Yer Tutucusu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tr-TR" altLang="en-US" smtClean="0">
                <a:latin typeface="Courier New" pitchFamily="49" charset="0"/>
              </a:rPr>
              <a:t>DR. MUSTAFA KUTANİS SAÜ İNŞ.MÜH. BÖLÜMÜ</a:t>
            </a:r>
          </a:p>
        </p:txBody>
      </p:sp>
      <p:sp>
        <p:nvSpPr>
          <p:cNvPr id="27653" name="Slayt Numarası Yer Tutucus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tr-TR" altLang="en-US" smtClean="0">
                <a:latin typeface="Courier New" pitchFamily="49" charset="0"/>
              </a:rPr>
              <a:t>SLIDE </a:t>
            </a:r>
            <a:fld id="{F72D5F6E-81D0-4EF0-B1B2-F4F2BBA923F5}" type="slidenum">
              <a:rPr lang="tr-TR" altLang="en-US" smtClean="0">
                <a:latin typeface="Courier New" pitchFamily="49" charset="0"/>
              </a:rPr>
              <a:pPr eaLnBrk="1" hangingPunct="1"/>
              <a:t>12</a:t>
            </a:fld>
            <a:endParaRPr lang="tr-TR" altLang="en-US" smtClean="0">
              <a:latin typeface="Courier New" pitchFamily="49" charset="0"/>
            </a:endParaRPr>
          </a:p>
        </p:txBody>
      </p:sp>
      <p:pic>
        <p:nvPicPr>
          <p:cNvPr id="276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488" y="1200150"/>
            <a:ext cx="7612062" cy="427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3632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ltbilgi Yer Tutucusu 2"/>
          <p:cNvSpPr>
            <a:spLocks noGrp="1"/>
          </p:cNvSpPr>
          <p:nvPr>
            <p:ph type="ftr" sz="quarter" idx="10"/>
          </p:nvPr>
        </p:nvSpPr>
        <p:spPr/>
        <p:txBody>
          <a:bodyPr/>
          <a:lstStyle/>
          <a:p>
            <a:r>
              <a:rPr lang="en-GB"/>
              <a:t>C471 GEOHAZARDS</a:t>
            </a:r>
          </a:p>
          <a:p>
            <a:r>
              <a:rPr lang="en-GB"/>
              <a:t>2003</a:t>
            </a:r>
            <a:endParaRPr lang="en-GB" sz="1000">
              <a:solidFill>
                <a:schemeClr val="tx1"/>
              </a:solidFill>
            </a:endParaRPr>
          </a:p>
        </p:txBody>
      </p:sp>
      <p:sp>
        <p:nvSpPr>
          <p:cNvPr id="309250" name="Rectangle 2"/>
          <p:cNvSpPr>
            <a:spLocks noGrp="1" noChangeArrowheads="1"/>
          </p:cNvSpPr>
          <p:nvPr>
            <p:ph type="title"/>
          </p:nvPr>
        </p:nvSpPr>
        <p:spPr/>
        <p:txBody>
          <a:bodyPr/>
          <a:lstStyle/>
          <a:p>
            <a:r>
              <a:rPr lang="en-US" sz="2800" dirty="0"/>
              <a:t>Geological hazards in context II: </a:t>
            </a:r>
            <a:r>
              <a:rPr lang="tr-TR" sz="2800" dirty="0" smtClean="0"/>
              <a:t/>
            </a:r>
            <a:br>
              <a:rPr lang="tr-TR" sz="2800" dirty="0" smtClean="0"/>
            </a:br>
            <a:r>
              <a:rPr lang="en-US" sz="2800" b="1" u="sng" dirty="0" smtClean="0">
                <a:solidFill>
                  <a:srgbClr val="FFFF00"/>
                </a:solidFill>
                <a:effectLst>
                  <a:outerShdw blurRad="38100" dist="38100" dir="2700000" algn="tl">
                    <a:srgbClr val="000000">
                      <a:alpha val="43137"/>
                    </a:srgbClr>
                  </a:outerShdw>
                </a:effectLst>
                <a:uFill>
                  <a:solidFill>
                    <a:srgbClr val="FFFF00"/>
                  </a:solidFill>
                </a:uFill>
              </a:rPr>
              <a:t>fatalitie</a:t>
            </a:r>
            <a:r>
              <a:rPr lang="en-US" sz="2800" b="1" dirty="0" smtClean="0">
                <a:solidFill>
                  <a:srgbClr val="FFFF00"/>
                </a:solidFill>
                <a:effectLst>
                  <a:outerShdw blurRad="38100" dist="38100" dir="2700000" algn="tl">
                    <a:srgbClr val="000000">
                      <a:alpha val="43137"/>
                    </a:srgbClr>
                  </a:outerShdw>
                </a:effectLst>
                <a:uFill>
                  <a:solidFill>
                    <a:srgbClr val="FFFF00"/>
                  </a:solidFill>
                </a:uFill>
              </a:rPr>
              <a:t>s</a:t>
            </a:r>
            <a:r>
              <a:rPr lang="en-US" sz="2800" dirty="0" smtClean="0"/>
              <a:t> </a:t>
            </a:r>
            <a:r>
              <a:rPr lang="en-US" sz="2800" dirty="0"/>
              <a:t>worldwide 2000</a:t>
            </a:r>
          </a:p>
        </p:txBody>
      </p:sp>
      <p:pic>
        <p:nvPicPr>
          <p:cNvPr id="3092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81200"/>
            <a:ext cx="5867400" cy="402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9252" name="Text Box 4"/>
          <p:cNvSpPr txBox="1">
            <a:spLocks noChangeArrowheads="1"/>
          </p:cNvSpPr>
          <p:nvPr/>
        </p:nvSpPr>
        <p:spPr bwMode="auto">
          <a:xfrm>
            <a:off x="3581400" y="1828800"/>
            <a:ext cx="39751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a:t>Quake &amp; volcano 4%</a:t>
            </a:r>
          </a:p>
        </p:txBody>
      </p:sp>
      <p:sp>
        <p:nvSpPr>
          <p:cNvPr id="309253" name="Text Box 5"/>
          <p:cNvSpPr txBox="1">
            <a:spLocks noChangeArrowheads="1"/>
          </p:cNvSpPr>
          <p:nvPr/>
        </p:nvSpPr>
        <p:spPr bwMode="auto">
          <a:xfrm>
            <a:off x="1203325" y="5072063"/>
            <a:ext cx="2470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a:t>Total 9,270</a:t>
            </a:r>
            <a:endParaRPr lang="en-US" sz="3200"/>
          </a:p>
        </p:txBody>
      </p:sp>
      <p:grpSp>
        <p:nvGrpSpPr>
          <p:cNvPr id="309254" name="Group 6"/>
          <p:cNvGrpSpPr>
            <a:grpSpLocks/>
          </p:cNvGrpSpPr>
          <p:nvPr/>
        </p:nvGrpSpPr>
        <p:grpSpPr bwMode="auto">
          <a:xfrm>
            <a:off x="1295400" y="2057400"/>
            <a:ext cx="7418388" cy="2590800"/>
            <a:chOff x="816" y="1296"/>
            <a:chExt cx="4673" cy="1632"/>
          </a:xfrm>
        </p:grpSpPr>
        <p:sp>
          <p:nvSpPr>
            <p:cNvPr id="309255" name="Text Box 7"/>
            <p:cNvSpPr txBox="1">
              <a:spLocks noChangeArrowheads="1"/>
            </p:cNvSpPr>
            <p:nvPr/>
          </p:nvSpPr>
          <p:spPr bwMode="auto">
            <a:xfrm>
              <a:off x="816" y="1296"/>
              <a:ext cx="1257"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a:solidFill>
                    <a:srgbClr val="FFFF00"/>
                  </a:solidFill>
                </a:rPr>
                <a:t>Flood 67%</a:t>
              </a:r>
            </a:p>
          </p:txBody>
        </p:sp>
        <p:sp>
          <p:nvSpPr>
            <p:cNvPr id="309256" name="Text Box 8"/>
            <p:cNvSpPr txBox="1">
              <a:spLocks noChangeArrowheads="1"/>
            </p:cNvSpPr>
            <p:nvPr/>
          </p:nvSpPr>
          <p:spPr bwMode="auto">
            <a:xfrm>
              <a:off x="4080" y="1584"/>
              <a:ext cx="1409"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a:t>Windstorm </a:t>
              </a:r>
            </a:p>
            <a:p>
              <a:r>
                <a:rPr lang="en-US" sz="3200" dirty="0"/>
                <a:t>15%</a:t>
              </a:r>
            </a:p>
          </p:txBody>
        </p:sp>
        <p:sp>
          <p:nvSpPr>
            <p:cNvPr id="309257" name="Text Box 9"/>
            <p:cNvSpPr txBox="1">
              <a:spLocks noChangeArrowheads="1"/>
            </p:cNvSpPr>
            <p:nvPr/>
          </p:nvSpPr>
          <p:spPr bwMode="auto">
            <a:xfrm>
              <a:off x="4560" y="2256"/>
              <a:ext cx="826"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t>Other </a:t>
              </a:r>
            </a:p>
            <a:p>
              <a:r>
                <a:rPr lang="en-US" sz="3200"/>
                <a:t>14%</a:t>
              </a:r>
            </a:p>
          </p:txBody>
        </p:sp>
        <p:grpSp>
          <p:nvGrpSpPr>
            <p:cNvPr id="309258" name="Group 10"/>
            <p:cNvGrpSpPr>
              <a:grpSpLocks/>
            </p:cNvGrpSpPr>
            <p:nvPr/>
          </p:nvGrpSpPr>
          <p:grpSpPr bwMode="auto">
            <a:xfrm>
              <a:off x="1200" y="1488"/>
              <a:ext cx="3360" cy="960"/>
              <a:chOff x="1200" y="1488"/>
              <a:chExt cx="3360" cy="960"/>
            </a:xfrm>
          </p:grpSpPr>
          <p:sp>
            <p:nvSpPr>
              <p:cNvPr id="309259" name="Line 11"/>
              <p:cNvSpPr>
                <a:spLocks noChangeShapeType="1"/>
              </p:cNvSpPr>
              <p:nvPr/>
            </p:nvSpPr>
            <p:spPr bwMode="auto">
              <a:xfrm>
                <a:off x="1200" y="1680"/>
                <a:ext cx="816"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60" name="Line 12"/>
              <p:cNvSpPr>
                <a:spLocks noChangeShapeType="1"/>
              </p:cNvSpPr>
              <p:nvPr/>
            </p:nvSpPr>
            <p:spPr bwMode="auto">
              <a:xfrm flipH="1">
                <a:off x="2640" y="1488"/>
                <a:ext cx="384" cy="5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61" name="Line 13"/>
              <p:cNvSpPr>
                <a:spLocks noChangeShapeType="1"/>
              </p:cNvSpPr>
              <p:nvPr/>
            </p:nvSpPr>
            <p:spPr bwMode="auto">
              <a:xfrm flipH="1">
                <a:off x="3120" y="1824"/>
                <a:ext cx="96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62" name="Line 14"/>
              <p:cNvSpPr>
                <a:spLocks noChangeShapeType="1"/>
              </p:cNvSpPr>
              <p:nvPr/>
            </p:nvSpPr>
            <p:spPr bwMode="auto">
              <a:xfrm flipH="1" flipV="1">
                <a:off x="3648" y="2304"/>
                <a:ext cx="912"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Tree>
    <p:extLst>
      <p:ext uri="{BB962C8B-B14F-4D97-AF65-F5344CB8AC3E}">
        <p14:creationId xmlns:p14="http://schemas.microsoft.com/office/powerpoint/2010/main" val="27152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ltbilgi Yer Tutucusu 2"/>
          <p:cNvSpPr>
            <a:spLocks noGrp="1"/>
          </p:cNvSpPr>
          <p:nvPr>
            <p:ph type="ftr" sz="quarter" idx="10"/>
          </p:nvPr>
        </p:nvSpPr>
        <p:spPr/>
        <p:txBody>
          <a:bodyPr/>
          <a:lstStyle/>
          <a:p>
            <a:r>
              <a:rPr lang="en-GB"/>
              <a:t>C471 GEOHAZARDS</a:t>
            </a:r>
          </a:p>
          <a:p>
            <a:r>
              <a:rPr lang="en-GB"/>
              <a:t>2003</a:t>
            </a:r>
            <a:endParaRPr lang="en-GB" sz="1000">
              <a:solidFill>
                <a:schemeClr val="tx1"/>
              </a:solidFill>
            </a:endParaRPr>
          </a:p>
        </p:txBody>
      </p:sp>
      <p:sp>
        <p:nvSpPr>
          <p:cNvPr id="310274" name="Rectangle 2"/>
          <p:cNvSpPr>
            <a:spLocks noGrp="1" noChangeArrowheads="1"/>
          </p:cNvSpPr>
          <p:nvPr>
            <p:ph type="title"/>
          </p:nvPr>
        </p:nvSpPr>
        <p:spPr/>
        <p:txBody>
          <a:bodyPr/>
          <a:lstStyle/>
          <a:p>
            <a:r>
              <a:rPr lang="en-US" sz="2800" dirty="0"/>
              <a:t>Geological hazards in context III: </a:t>
            </a:r>
            <a:r>
              <a:rPr lang="tr-TR" sz="2800" dirty="0" smtClean="0"/>
              <a:t/>
            </a:r>
            <a:br>
              <a:rPr lang="tr-TR" sz="2800" dirty="0" smtClean="0"/>
            </a:br>
            <a:r>
              <a:rPr lang="en-US" sz="2800" b="1" u="sng" dirty="0" smtClean="0">
                <a:solidFill>
                  <a:srgbClr val="FFFF00"/>
                </a:solidFill>
                <a:effectLst>
                  <a:outerShdw blurRad="38100" dist="38100" dir="2700000" algn="tl">
                    <a:srgbClr val="000000">
                      <a:alpha val="43137"/>
                    </a:srgbClr>
                  </a:outerShdw>
                </a:effectLst>
              </a:rPr>
              <a:t>economic </a:t>
            </a:r>
            <a:r>
              <a:rPr lang="en-US" sz="2800" b="1" u="sng" dirty="0">
                <a:solidFill>
                  <a:srgbClr val="FFFF00"/>
                </a:solidFill>
                <a:effectLst>
                  <a:outerShdw blurRad="38100" dist="38100" dir="2700000" algn="tl">
                    <a:srgbClr val="000000">
                      <a:alpha val="43137"/>
                    </a:srgbClr>
                  </a:outerShdw>
                </a:effectLst>
              </a:rPr>
              <a:t>losses</a:t>
            </a:r>
            <a:r>
              <a:rPr lang="en-US" sz="2800" u="sng" dirty="0">
                <a:solidFill>
                  <a:srgbClr val="FFFF00"/>
                </a:solidFill>
              </a:rPr>
              <a:t> </a:t>
            </a:r>
            <a:r>
              <a:rPr lang="en-US" sz="2800" dirty="0"/>
              <a:t>worldwide 2000</a:t>
            </a:r>
          </a:p>
        </p:txBody>
      </p:sp>
      <p:pic>
        <p:nvPicPr>
          <p:cNvPr id="3102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752600"/>
            <a:ext cx="5943600" cy="407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0276" name="Text Box 4"/>
          <p:cNvSpPr txBox="1">
            <a:spLocks noChangeArrowheads="1"/>
          </p:cNvSpPr>
          <p:nvPr/>
        </p:nvSpPr>
        <p:spPr bwMode="auto">
          <a:xfrm>
            <a:off x="1066800" y="2057400"/>
            <a:ext cx="199605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a:solidFill>
                  <a:srgbClr val="FFFF00"/>
                </a:solidFill>
                <a:effectLst>
                  <a:outerShdw blurRad="38100" dist="38100" dir="2700000" algn="tl">
                    <a:srgbClr val="000000">
                      <a:alpha val="43137"/>
                    </a:srgbClr>
                  </a:outerShdw>
                </a:effectLst>
              </a:rPr>
              <a:t>Flood 53%</a:t>
            </a:r>
          </a:p>
        </p:txBody>
      </p:sp>
      <p:sp>
        <p:nvSpPr>
          <p:cNvPr id="310277" name="Text Box 5"/>
          <p:cNvSpPr txBox="1">
            <a:spLocks noChangeArrowheads="1"/>
          </p:cNvSpPr>
          <p:nvPr/>
        </p:nvSpPr>
        <p:spPr bwMode="auto">
          <a:xfrm>
            <a:off x="3429000" y="1524000"/>
            <a:ext cx="40433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t>Quake &amp; volcanic 1%</a:t>
            </a:r>
          </a:p>
        </p:txBody>
      </p:sp>
      <p:sp>
        <p:nvSpPr>
          <p:cNvPr id="310278" name="Text Box 6"/>
          <p:cNvSpPr txBox="1">
            <a:spLocks noChangeArrowheads="1"/>
          </p:cNvSpPr>
          <p:nvPr/>
        </p:nvSpPr>
        <p:spPr bwMode="auto">
          <a:xfrm>
            <a:off x="6400800" y="2209800"/>
            <a:ext cx="21240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t>Other 14%</a:t>
            </a:r>
          </a:p>
        </p:txBody>
      </p:sp>
      <p:sp>
        <p:nvSpPr>
          <p:cNvPr id="310279" name="Text Box 7"/>
          <p:cNvSpPr txBox="1">
            <a:spLocks noChangeArrowheads="1"/>
          </p:cNvSpPr>
          <p:nvPr/>
        </p:nvSpPr>
        <p:spPr bwMode="auto">
          <a:xfrm>
            <a:off x="5486400" y="4953000"/>
            <a:ext cx="30495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t>Windstorm 32%</a:t>
            </a:r>
          </a:p>
        </p:txBody>
      </p:sp>
      <p:sp>
        <p:nvSpPr>
          <p:cNvPr id="310280" name="Text Box 8"/>
          <p:cNvSpPr txBox="1">
            <a:spLocks noChangeArrowheads="1"/>
          </p:cNvSpPr>
          <p:nvPr/>
        </p:nvSpPr>
        <p:spPr bwMode="auto">
          <a:xfrm>
            <a:off x="974725" y="4995863"/>
            <a:ext cx="3486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a:t>Total US$ 31 bn</a:t>
            </a:r>
          </a:p>
        </p:txBody>
      </p:sp>
      <p:sp>
        <p:nvSpPr>
          <p:cNvPr id="310281" name="Line 9"/>
          <p:cNvSpPr>
            <a:spLocks noChangeShapeType="1"/>
          </p:cNvSpPr>
          <p:nvPr/>
        </p:nvSpPr>
        <p:spPr bwMode="auto">
          <a:xfrm>
            <a:off x="2133600" y="2667000"/>
            <a:ext cx="13716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282" name="Line 10"/>
          <p:cNvSpPr>
            <a:spLocks noChangeShapeType="1"/>
          </p:cNvSpPr>
          <p:nvPr/>
        </p:nvSpPr>
        <p:spPr bwMode="auto">
          <a:xfrm>
            <a:off x="5257800" y="3657600"/>
            <a:ext cx="2209800"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283" name="Line 11"/>
          <p:cNvSpPr>
            <a:spLocks noChangeShapeType="1"/>
          </p:cNvSpPr>
          <p:nvPr/>
        </p:nvSpPr>
        <p:spPr bwMode="auto">
          <a:xfrm flipH="1">
            <a:off x="4419600" y="2057400"/>
            <a:ext cx="15240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284" name="Line 12"/>
          <p:cNvSpPr>
            <a:spLocks noChangeShapeType="1"/>
          </p:cNvSpPr>
          <p:nvPr/>
        </p:nvSpPr>
        <p:spPr bwMode="auto">
          <a:xfrm flipH="1">
            <a:off x="4953000" y="2514600"/>
            <a:ext cx="14478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144638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3"/>
          <p:cNvSpPr>
            <a:spLocks noGrp="1"/>
          </p:cNvSpPr>
          <p:nvPr>
            <p:ph type="sldNum" sz="quarter" idx="12"/>
          </p:nvPr>
        </p:nvSpPr>
        <p:spPr/>
        <p:txBody>
          <a:bodyPr/>
          <a:lstStyle/>
          <a:p>
            <a:fld id="{9981BBFD-11C5-4495-95FB-B4FFD0C19EB9}" type="slidenum">
              <a:rPr lang="en-GB" altLang="en-US"/>
              <a:pPr/>
              <a:t>15</a:t>
            </a:fld>
            <a:endParaRPr lang="en-GB" altLang="en-US"/>
          </a:p>
        </p:txBody>
      </p:sp>
      <p:pic>
        <p:nvPicPr>
          <p:cNvPr id="6758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2608263"/>
            <a:ext cx="8928100" cy="2620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587" name="Text Box 3"/>
          <p:cNvSpPr txBox="1">
            <a:spLocks noChangeArrowheads="1"/>
          </p:cNvSpPr>
          <p:nvPr/>
        </p:nvSpPr>
        <p:spPr bwMode="auto">
          <a:xfrm>
            <a:off x="1143000" y="609600"/>
            <a:ext cx="76771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tr-TR" altLang="en-US" sz="3200" b="1" dirty="0" smtClean="0">
                <a:solidFill>
                  <a:schemeClr val="tx2"/>
                </a:solidFill>
                <a:latin typeface="Arial" pitchFamily="34" charset="0"/>
              </a:rPr>
              <a:t>TÜRKİYEDE YIKILAN </a:t>
            </a:r>
            <a:r>
              <a:rPr lang="tr-TR" altLang="en-US" sz="3200" b="1" dirty="0">
                <a:solidFill>
                  <a:schemeClr val="tx2"/>
                </a:solidFill>
                <a:latin typeface="Arial" pitchFamily="34" charset="0"/>
              </a:rPr>
              <a:t>KONUT SAYISINA GÖRE DOĞAL AFETLER</a:t>
            </a:r>
            <a:endParaRPr lang="en-US" altLang="en-US" sz="3200" b="1" dirty="0">
              <a:solidFill>
                <a:schemeClr val="tx2"/>
              </a:solidFill>
              <a:latin typeface="Arial" pitchFamily="34" charset="0"/>
            </a:endParaRPr>
          </a:p>
        </p:txBody>
      </p:sp>
      <p:sp>
        <p:nvSpPr>
          <p:cNvPr id="67588" name="Text Box 4"/>
          <p:cNvSpPr txBox="1">
            <a:spLocks noChangeArrowheads="1"/>
          </p:cNvSpPr>
          <p:nvPr/>
        </p:nvSpPr>
        <p:spPr bwMode="auto">
          <a:xfrm>
            <a:off x="304800" y="5300663"/>
            <a:ext cx="82994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en-US" sz="1400">
                <a:latin typeface="Arial" pitchFamily="34" charset="0"/>
              </a:rPr>
              <a:t>Kaynak: </a:t>
            </a:r>
            <a:r>
              <a:rPr lang="en-US" altLang="en-US" sz="1400" b="1">
                <a:latin typeface="Arial" pitchFamily="34" charset="0"/>
              </a:rPr>
              <a:t>Özmen, B., </a:t>
            </a:r>
            <a:r>
              <a:rPr lang="en-US" altLang="en-US" sz="1400">
                <a:latin typeface="Arial" pitchFamily="34" charset="0"/>
              </a:rPr>
              <a:t>2003, İmar Planına Esas Jeolojik – Jeoteknik İncelemeler için Depremselliğin Değerlendirilmesiyle İlgili Öneriler, 56. Türkiye Jeoloji Kurultayı, 14 – 20 Nisan, MTA Genel Müdürlüğü Kültür Sitesi, Ankara </a:t>
            </a:r>
          </a:p>
        </p:txBody>
      </p:sp>
    </p:spTree>
    <p:extLst>
      <p:ext uri="{BB962C8B-B14F-4D97-AF65-F5344CB8AC3E}">
        <p14:creationId xmlns:p14="http://schemas.microsoft.com/office/powerpoint/2010/main" val="2392159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4000" b="1" dirty="0" smtClean="0">
                <a:effectLst>
                  <a:outerShdw blurRad="38100" dist="38100" dir="2700000" algn="tl">
                    <a:srgbClr val="000000">
                      <a:alpha val="43137"/>
                    </a:srgbClr>
                  </a:outerShdw>
                </a:effectLst>
              </a:rPr>
              <a:t>DEPREM PERSPEKTİFİ</a:t>
            </a:r>
            <a:endParaRPr lang="en-US" sz="4000"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p:txBody>
          <a:bodyPr/>
          <a:lstStyle/>
          <a:p>
            <a:r>
              <a:rPr lang="tr-TR" altLang="tr-TR" sz="2800" dirty="0"/>
              <a:t>Yerküre sakin bir gezegen değildir. </a:t>
            </a:r>
            <a:r>
              <a:rPr lang="tr-TR" altLang="tr-TR" sz="2800" dirty="0">
                <a:solidFill>
                  <a:srgbClr val="FFFF00"/>
                </a:solidFill>
              </a:rPr>
              <a:t>Milisaniyeden günlere</a:t>
            </a:r>
            <a:r>
              <a:rPr lang="tr-TR" altLang="tr-TR" sz="2800" dirty="0"/>
              <a:t> kadar değişen </a:t>
            </a:r>
            <a:r>
              <a:rPr lang="tr-TR" altLang="tr-TR" sz="2800" dirty="0">
                <a:solidFill>
                  <a:srgbClr val="FF0000"/>
                </a:solidFill>
              </a:rPr>
              <a:t>periyodlarda</a:t>
            </a:r>
            <a:r>
              <a:rPr lang="tr-TR" altLang="tr-TR" sz="2800" dirty="0"/>
              <a:t> ve </a:t>
            </a:r>
            <a:r>
              <a:rPr lang="tr-TR" altLang="tr-TR" sz="2800" dirty="0">
                <a:solidFill>
                  <a:srgbClr val="FFFF00"/>
                </a:solidFill>
              </a:rPr>
              <a:t>nanometrelerden metrelere</a:t>
            </a:r>
            <a:r>
              <a:rPr lang="tr-TR" altLang="tr-TR" sz="2800" dirty="0"/>
              <a:t> kadar değişen </a:t>
            </a:r>
            <a:r>
              <a:rPr lang="tr-TR" altLang="tr-TR" sz="2800" dirty="0">
                <a:solidFill>
                  <a:srgbClr val="FF0000"/>
                </a:solidFill>
              </a:rPr>
              <a:t>genliklerde</a:t>
            </a:r>
            <a:r>
              <a:rPr lang="tr-TR" altLang="tr-TR" sz="2800" dirty="0"/>
              <a:t> devamlı surette titreşmektedir. </a:t>
            </a:r>
            <a:endParaRPr lang="tr-TR" altLang="tr-TR" sz="2800" dirty="0" smtClean="0"/>
          </a:p>
          <a:p>
            <a:r>
              <a:rPr lang="tr-TR" altLang="tr-TR" sz="2800" dirty="0" smtClean="0"/>
              <a:t>İnsanları </a:t>
            </a:r>
            <a:r>
              <a:rPr lang="tr-TR" altLang="tr-TR" sz="2800" dirty="0"/>
              <a:t>ve çevresini etkileyecek güce sahip </a:t>
            </a:r>
            <a:r>
              <a:rPr lang="tr-TR" altLang="tr-TR" sz="2800" dirty="0" smtClean="0"/>
              <a:t>yer sarsıntılarına </a:t>
            </a:r>
            <a:r>
              <a:rPr lang="tr-TR" altLang="tr-TR" sz="2800" u="sng" dirty="0" smtClean="0">
                <a:solidFill>
                  <a:srgbClr val="FFFF00"/>
                </a:solidFill>
              </a:rPr>
              <a:t>Zelzele-Deprem hareketi </a:t>
            </a:r>
            <a:r>
              <a:rPr lang="tr-TR" altLang="tr-TR" sz="2800" dirty="0" smtClean="0"/>
              <a:t>diyoruz</a:t>
            </a:r>
            <a:endParaRPr lang="en-US" sz="2800" dirty="0"/>
          </a:p>
        </p:txBody>
      </p:sp>
    </p:spTree>
    <p:extLst>
      <p:ext uri="{BB962C8B-B14F-4D97-AF65-F5344CB8AC3E}">
        <p14:creationId xmlns:p14="http://schemas.microsoft.com/office/powerpoint/2010/main" val="4289504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ABFFE4D6-B00B-479D-9A17-1D2786840E6D}" type="slidenum">
              <a:rPr lang="en-GB" altLang="en-US"/>
              <a:pPr/>
              <a:t>17</a:t>
            </a:fld>
            <a:endParaRPr lang="en-GB" altLang="en-US"/>
          </a:p>
        </p:txBody>
      </p:sp>
      <p:sp>
        <p:nvSpPr>
          <p:cNvPr id="7174" name="Text Box 6"/>
          <p:cNvSpPr txBox="1">
            <a:spLocks noChangeArrowheads="1"/>
          </p:cNvSpPr>
          <p:nvPr/>
        </p:nvSpPr>
        <p:spPr bwMode="auto">
          <a:xfrm>
            <a:off x="971550" y="6292850"/>
            <a:ext cx="77803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tr-TR" altLang="en-US" sz="1400">
                <a:latin typeface="Arial" pitchFamily="34" charset="0"/>
              </a:rPr>
              <a:t>Okay A.I. ve diğerleri, 1999, Marmara Depremi’nde birden fazla aktif fay var. Cumhuriyet Bilim ve</a:t>
            </a:r>
          </a:p>
          <a:p>
            <a:pPr eaLnBrk="0" hangingPunct="0"/>
            <a:r>
              <a:rPr lang="tr-TR" altLang="en-US" sz="1400">
                <a:latin typeface="Arial" pitchFamily="34" charset="0"/>
              </a:rPr>
              <a:t>Teknik Dergisi, 25 Eylül 1999,Sayı: 653, sf:14-16.</a:t>
            </a:r>
            <a:endParaRPr lang="en-US" altLang="en-US" sz="1400">
              <a:latin typeface="Arial" pitchFamily="34" charset="0"/>
            </a:endParaRPr>
          </a:p>
        </p:txBody>
      </p:sp>
      <p:sp>
        <p:nvSpPr>
          <p:cNvPr id="7175" name="Text Box 7"/>
          <p:cNvSpPr txBox="1">
            <a:spLocks noChangeArrowheads="1"/>
          </p:cNvSpPr>
          <p:nvPr/>
        </p:nvSpPr>
        <p:spPr bwMode="auto">
          <a:xfrm>
            <a:off x="630238" y="87313"/>
            <a:ext cx="831691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tr-TR" altLang="en-US" sz="3200" b="1" dirty="0">
                <a:solidFill>
                  <a:schemeClr val="tx2"/>
                </a:solidFill>
                <a:latin typeface="Arial" pitchFamily="34" charset="0"/>
              </a:rPr>
              <a:t>TÜRKİYE VE ÇEVRESİNDEKİ TEKTONİK </a:t>
            </a:r>
            <a:r>
              <a:rPr lang="en-US" altLang="en-US" sz="3200" b="1" dirty="0">
                <a:solidFill>
                  <a:schemeClr val="tx2"/>
                </a:solidFill>
                <a:latin typeface="Arial" pitchFamily="34" charset="0"/>
              </a:rPr>
              <a:t>LEVHALAR</a:t>
            </a:r>
          </a:p>
        </p:txBody>
      </p:sp>
      <p:pic>
        <p:nvPicPr>
          <p:cNvPr id="7176" name="Object 8"/>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863588" y="1304764"/>
            <a:ext cx="7020780" cy="4942294"/>
          </a:xfrm>
          <a:noFill/>
          <a:ln/>
        </p:spPr>
      </p:pic>
    </p:spTree>
    <p:extLst>
      <p:ext uri="{BB962C8B-B14F-4D97-AF65-F5344CB8AC3E}">
        <p14:creationId xmlns:p14="http://schemas.microsoft.com/office/powerpoint/2010/main" val="1820934632"/>
      </p:ext>
    </p:extLst>
  </p:cSld>
  <p:clrMapOvr>
    <a:masterClrMapping/>
  </p:clrMapOvr>
  <p:transition advTm="5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3"/>
          <p:cNvSpPr>
            <a:spLocks noGrp="1"/>
          </p:cNvSpPr>
          <p:nvPr>
            <p:ph type="sldNum" sz="quarter" idx="12"/>
          </p:nvPr>
        </p:nvSpPr>
        <p:spPr/>
        <p:txBody>
          <a:bodyPr/>
          <a:lstStyle/>
          <a:p>
            <a:fld id="{98B90E73-0374-41C3-AE20-F87E1A811EB6}" type="slidenum">
              <a:rPr lang="en-GB" altLang="en-US"/>
              <a:pPr/>
              <a:t>18</a:t>
            </a:fld>
            <a:endParaRPr lang="en-GB" altLang="en-US"/>
          </a:p>
        </p:txBody>
      </p:sp>
      <p:sp>
        <p:nvSpPr>
          <p:cNvPr id="107525" name="Text Box 5"/>
          <p:cNvSpPr txBox="1">
            <a:spLocks noChangeArrowheads="1"/>
          </p:cNvSpPr>
          <p:nvPr/>
        </p:nvSpPr>
        <p:spPr bwMode="auto">
          <a:xfrm>
            <a:off x="1127125" y="6165850"/>
            <a:ext cx="73263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tr-TR" altLang="en-US" sz="1400">
                <a:latin typeface="Arial" pitchFamily="34" charset="0"/>
              </a:rPr>
              <a:t>Marmara Denizi içindeki faylar Okay vd., 1999, diğer faylar Şaroğlu v.d. 1992’den alınmıştır</a:t>
            </a:r>
            <a:endParaRPr lang="en-US" altLang="en-US" sz="1400">
              <a:latin typeface="Arial" pitchFamily="34" charset="0"/>
            </a:endParaRPr>
          </a:p>
        </p:txBody>
      </p:sp>
      <p:sp>
        <p:nvSpPr>
          <p:cNvPr id="107526" name="Text Box 6"/>
          <p:cNvSpPr txBox="1">
            <a:spLocks noChangeArrowheads="1"/>
          </p:cNvSpPr>
          <p:nvPr/>
        </p:nvSpPr>
        <p:spPr bwMode="auto">
          <a:xfrm>
            <a:off x="1104855" y="0"/>
            <a:ext cx="52117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tr-TR" altLang="en-US" sz="3200" b="1" dirty="0">
                <a:solidFill>
                  <a:schemeClr val="tx2"/>
                </a:solidFill>
                <a:latin typeface="Arial" pitchFamily="34" charset="0"/>
              </a:rPr>
              <a:t>Kuzey Anadolu Fay </a:t>
            </a:r>
            <a:r>
              <a:rPr lang="tr-TR" altLang="en-US" sz="3200" b="1" dirty="0" err="1">
                <a:solidFill>
                  <a:schemeClr val="tx2"/>
                </a:solidFill>
                <a:latin typeface="Arial" pitchFamily="34" charset="0"/>
              </a:rPr>
              <a:t>Zonu</a:t>
            </a:r>
            <a:endParaRPr lang="tr-TR" altLang="en-US" sz="3200" b="1" dirty="0">
              <a:solidFill>
                <a:schemeClr val="tx2"/>
              </a:solidFill>
              <a:latin typeface="Arial" pitchFamily="34" charset="0"/>
            </a:endParaRPr>
          </a:p>
        </p:txBody>
      </p:sp>
      <p:pic>
        <p:nvPicPr>
          <p:cNvPr id="107528" name="Picture 8" descr="türkiy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32" y="512676"/>
            <a:ext cx="2957512"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9" name="Picture 9" descr="kuzey_anadolu_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66" y="1772816"/>
            <a:ext cx="9366553" cy="3060441"/>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287524" y="5085184"/>
            <a:ext cx="8627876" cy="1200329"/>
          </a:xfrm>
          <a:prstGeom prst="rect">
            <a:avLst/>
          </a:prstGeom>
          <a:noFill/>
        </p:spPr>
        <p:txBody>
          <a:bodyPr wrap="square" rtlCol="0">
            <a:spAutoFit/>
          </a:bodyPr>
          <a:lstStyle/>
          <a:p>
            <a:r>
              <a:rPr lang="tr-TR" dirty="0"/>
              <a:t>E</a:t>
            </a:r>
            <a:r>
              <a:rPr lang="tr-TR" dirty="0" smtClean="0"/>
              <a:t>n </a:t>
            </a:r>
            <a:r>
              <a:rPr lang="tr-TR" dirty="0"/>
              <a:t>büyük deprem 26 Aralık 1939 Erzincan Depremi’dir. </a:t>
            </a:r>
            <a:r>
              <a:rPr lang="tr-TR" dirty="0" smtClean="0"/>
              <a:t/>
            </a:r>
            <a:br>
              <a:rPr lang="tr-TR" dirty="0" smtClean="0"/>
            </a:br>
            <a:r>
              <a:rPr lang="tr-TR" dirty="0" smtClean="0"/>
              <a:t>Bu </a:t>
            </a:r>
            <a:r>
              <a:rPr lang="tr-TR" dirty="0"/>
              <a:t>depremin büyüklüğü Ms:8.0 (SEAP), maksimum şiddeti </a:t>
            </a:r>
            <a:r>
              <a:rPr lang="tr-TR" dirty="0" err="1"/>
              <a:t>Io</a:t>
            </a:r>
            <a:r>
              <a:rPr lang="tr-TR" dirty="0"/>
              <a:t>=XI </a:t>
            </a:r>
            <a:r>
              <a:rPr lang="tr-TR" dirty="0" err="1" smtClean="0"/>
              <a:t>dir</a:t>
            </a:r>
            <a:r>
              <a:rPr lang="tr-TR" dirty="0" smtClean="0"/>
              <a:t> </a:t>
            </a:r>
          </a:p>
          <a:p>
            <a:r>
              <a:rPr lang="tr-TR" dirty="0" smtClean="0"/>
              <a:t>Deprem </a:t>
            </a:r>
            <a:r>
              <a:rPr lang="tr-TR" dirty="0"/>
              <a:t>nedeniyle 32.962 kişi yaşamını yitirmiştir.</a:t>
            </a:r>
            <a:endParaRPr lang="en-US" dirty="0"/>
          </a:p>
          <a:p>
            <a:endParaRPr lang="en-US" dirty="0"/>
          </a:p>
        </p:txBody>
      </p:sp>
    </p:spTree>
    <p:extLst>
      <p:ext uri="{BB962C8B-B14F-4D97-AF65-F5344CB8AC3E}">
        <p14:creationId xmlns:p14="http://schemas.microsoft.com/office/powerpoint/2010/main" val="14960831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4"/>
          <p:cNvSpPr>
            <a:spLocks noGrp="1"/>
          </p:cNvSpPr>
          <p:nvPr>
            <p:ph type="sldNum" sz="quarter" idx="12"/>
          </p:nvPr>
        </p:nvSpPr>
        <p:spPr/>
        <p:txBody>
          <a:bodyPr/>
          <a:lstStyle/>
          <a:p>
            <a:fld id="{0CFBE9CD-43B8-4BBE-AA23-D12E0B8AFE76}" type="slidenum">
              <a:rPr lang="en-GB" altLang="en-US"/>
              <a:pPr/>
              <a:t>19</a:t>
            </a:fld>
            <a:endParaRPr lang="en-GB" altLang="en-US"/>
          </a:p>
        </p:txBody>
      </p:sp>
      <p:pic>
        <p:nvPicPr>
          <p:cNvPr id="113668" name="Picture 4" descr="daf"/>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20662" y="2367708"/>
            <a:ext cx="7159650" cy="4036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3670" name="Text Box 6"/>
          <p:cNvSpPr txBox="1">
            <a:spLocks noChangeArrowheads="1"/>
          </p:cNvSpPr>
          <p:nvPr/>
        </p:nvSpPr>
        <p:spPr bwMode="auto">
          <a:xfrm>
            <a:off x="1127125" y="6381750"/>
            <a:ext cx="32273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tr-TR" altLang="en-US" sz="1400">
                <a:latin typeface="Arial" pitchFamily="34" charset="0"/>
              </a:rPr>
              <a:t>Faylar Şaroğlu v.d. 1992’den alınmıştır</a:t>
            </a:r>
            <a:endParaRPr lang="en-US" altLang="en-US" sz="1400">
              <a:latin typeface="Arial" pitchFamily="34" charset="0"/>
            </a:endParaRPr>
          </a:p>
        </p:txBody>
      </p:sp>
      <p:sp>
        <p:nvSpPr>
          <p:cNvPr id="113671" name="Text Box 7"/>
          <p:cNvSpPr txBox="1">
            <a:spLocks noChangeArrowheads="1"/>
          </p:cNvSpPr>
          <p:nvPr/>
        </p:nvSpPr>
        <p:spPr bwMode="auto">
          <a:xfrm>
            <a:off x="1511660" y="116632"/>
            <a:ext cx="48704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tr-TR" altLang="en-US" sz="3200" b="1" dirty="0">
                <a:solidFill>
                  <a:schemeClr val="tx2"/>
                </a:solidFill>
                <a:latin typeface="Arial" pitchFamily="34" charset="0"/>
              </a:rPr>
              <a:t>Doğu Anadolu Fay </a:t>
            </a:r>
            <a:r>
              <a:rPr lang="tr-TR" altLang="en-US" sz="3200" b="1" dirty="0" err="1">
                <a:solidFill>
                  <a:schemeClr val="tx2"/>
                </a:solidFill>
                <a:latin typeface="Arial" pitchFamily="34" charset="0"/>
              </a:rPr>
              <a:t>Zonu</a:t>
            </a:r>
            <a:endParaRPr lang="tr-TR" altLang="en-US" sz="3200" b="1" dirty="0">
              <a:solidFill>
                <a:schemeClr val="tx2"/>
              </a:solidFill>
              <a:latin typeface="Arial" pitchFamily="34" charset="0"/>
            </a:endParaRPr>
          </a:p>
        </p:txBody>
      </p:sp>
      <p:pic>
        <p:nvPicPr>
          <p:cNvPr id="113672" name="Picture 8" descr="türkiy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696070"/>
            <a:ext cx="2957513"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p:cNvSpPr txBox="1"/>
          <p:nvPr/>
        </p:nvSpPr>
        <p:spPr>
          <a:xfrm>
            <a:off x="3707904" y="836712"/>
            <a:ext cx="4896544" cy="923330"/>
          </a:xfrm>
          <a:prstGeom prst="rect">
            <a:avLst/>
          </a:prstGeom>
          <a:noFill/>
        </p:spPr>
        <p:txBody>
          <a:bodyPr wrap="square" rtlCol="0">
            <a:spAutoFit/>
          </a:bodyPr>
          <a:lstStyle/>
          <a:p>
            <a:r>
              <a:rPr lang="tr-TR" dirty="0"/>
              <a:t>Bu </a:t>
            </a:r>
            <a:r>
              <a:rPr lang="tr-TR" dirty="0" err="1"/>
              <a:t>zonda</a:t>
            </a:r>
            <a:r>
              <a:rPr lang="tr-TR" dirty="0"/>
              <a:t> aletsel dönemde oluşan en büyük deprem 22 Mayıs 1971 Bingöl </a:t>
            </a:r>
            <a:r>
              <a:rPr lang="tr-TR" dirty="0" smtClean="0"/>
              <a:t>depremidir. </a:t>
            </a:r>
            <a:r>
              <a:rPr lang="tr-TR" dirty="0"/>
              <a:t>Depremin büyüklüğü Ms:6.8, maksimum şiddeti </a:t>
            </a:r>
            <a:r>
              <a:rPr lang="tr-TR" dirty="0" err="1"/>
              <a:t>Io</a:t>
            </a:r>
            <a:r>
              <a:rPr lang="tr-TR" dirty="0"/>
              <a:t>=IX dur</a:t>
            </a:r>
            <a:endParaRPr lang="en-US" dirty="0"/>
          </a:p>
        </p:txBody>
      </p:sp>
    </p:spTree>
    <p:extLst>
      <p:ext uri="{BB962C8B-B14F-4D97-AF65-F5344CB8AC3E}">
        <p14:creationId xmlns:p14="http://schemas.microsoft.com/office/powerpoint/2010/main" val="3585230182"/>
      </p:ext>
    </p:extLst>
  </p:cSld>
  <p:clrMapOvr>
    <a:masterClrMapping/>
  </p:clrMapOvr>
  <p:transition advTm="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Başlık 1"/>
          <p:cNvSpPr>
            <a:spLocks noGrp="1"/>
          </p:cNvSpPr>
          <p:nvPr>
            <p:ph type="title"/>
          </p:nvPr>
        </p:nvSpPr>
        <p:spPr/>
        <p:txBody>
          <a:bodyPr/>
          <a:lstStyle/>
          <a:p>
            <a:pPr eaLnBrk="1" hangingPunct="1"/>
            <a:r>
              <a:rPr lang="tr-TR" altLang="en-US" dirty="0" smtClean="0"/>
              <a:t>İÇERİK</a:t>
            </a:r>
            <a:endParaRPr lang="en-US" altLang="en-US" dirty="0" smtClean="0"/>
          </a:p>
        </p:txBody>
      </p:sp>
      <p:sp>
        <p:nvSpPr>
          <p:cNvPr id="3" name="İçerik Yer Tutucusu 2"/>
          <p:cNvSpPr>
            <a:spLocks noGrp="1"/>
          </p:cNvSpPr>
          <p:nvPr>
            <p:ph idx="1"/>
          </p:nvPr>
        </p:nvSpPr>
        <p:spPr/>
        <p:txBody>
          <a:bodyPr/>
          <a:lstStyle/>
          <a:p>
            <a:r>
              <a:rPr lang="tr-TR" dirty="0">
                <a:effectLst/>
              </a:rPr>
              <a:t>Deprem ve afet ne demektir? Genelde Türkiye ve özelde Sakarya açısından deprem gerçeği hakkında bilgi verebilir misiniz?</a:t>
            </a:r>
            <a:endParaRPr lang="en-US" dirty="0">
              <a:effectLst/>
            </a:endParaRPr>
          </a:p>
          <a:p>
            <a:r>
              <a:rPr lang="tr-TR" dirty="0" smtClean="0">
                <a:effectLst/>
              </a:rPr>
              <a:t>Kentsel Dönüşüm Sürecinin Genelde Türkiye ve özelde Sakarya açısından önemi nedir?</a:t>
            </a:r>
            <a:endParaRPr lang="en-US" dirty="0" smtClean="0">
              <a:effectLst/>
            </a:endParaRPr>
          </a:p>
          <a:p>
            <a:r>
              <a:rPr lang="tr-TR" dirty="0" smtClean="0">
                <a:effectLst/>
              </a:rPr>
              <a:t>Kentsel </a:t>
            </a:r>
            <a:r>
              <a:rPr lang="tr-TR" dirty="0">
                <a:effectLst/>
              </a:rPr>
              <a:t>Dönüşüm sürecinde “şu şekilde gelişseydi daha iyi olurdu” ya da “şu şekilde gelişirse daha iyi olacaktır” dediğiniz hususlar var mıdır?</a:t>
            </a:r>
            <a:endParaRPr lang="en-US" dirty="0">
              <a:effectLst/>
            </a:endParaRP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3"/>
          <p:cNvSpPr>
            <a:spLocks noGrp="1"/>
          </p:cNvSpPr>
          <p:nvPr>
            <p:ph type="sldNum" sz="quarter" idx="12"/>
          </p:nvPr>
        </p:nvSpPr>
        <p:spPr/>
        <p:txBody>
          <a:bodyPr/>
          <a:lstStyle/>
          <a:p>
            <a:fld id="{C82FECA9-B6B9-4D51-9AC3-388FCD14F8F1}" type="slidenum">
              <a:rPr lang="en-GB" altLang="en-US"/>
              <a:pPr/>
              <a:t>20</a:t>
            </a:fld>
            <a:endParaRPr lang="en-GB" altLang="en-US"/>
          </a:p>
        </p:txBody>
      </p:sp>
      <p:pic>
        <p:nvPicPr>
          <p:cNvPr id="108547" name="Picture 3" descr="guney_dog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411095"/>
            <a:ext cx="7076031" cy="3986528"/>
          </a:xfrm>
          <a:prstGeom prst="rect">
            <a:avLst/>
          </a:prstGeom>
          <a:noFill/>
          <a:extLst>
            <a:ext uri="{909E8E84-426E-40DD-AFC4-6F175D3DCCD1}">
              <a14:hiddenFill xmlns:a14="http://schemas.microsoft.com/office/drawing/2010/main">
                <a:solidFill>
                  <a:srgbClr val="FFFFFF"/>
                </a:solidFill>
              </a14:hiddenFill>
            </a:ext>
          </a:extLst>
        </p:spPr>
      </p:pic>
      <p:sp>
        <p:nvSpPr>
          <p:cNvPr id="108548" name="Text Box 4"/>
          <p:cNvSpPr txBox="1">
            <a:spLocks noChangeArrowheads="1"/>
          </p:cNvSpPr>
          <p:nvPr/>
        </p:nvSpPr>
        <p:spPr bwMode="auto">
          <a:xfrm>
            <a:off x="1403350" y="6411913"/>
            <a:ext cx="32273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tr-TR" altLang="en-US" sz="1400">
                <a:latin typeface="Arial" pitchFamily="34" charset="0"/>
              </a:rPr>
              <a:t>Faylar Şaroğlu v.d. 1992’den alınmıştır</a:t>
            </a:r>
            <a:endParaRPr lang="en-US" altLang="en-US" sz="1400">
              <a:latin typeface="Arial" pitchFamily="34" charset="0"/>
            </a:endParaRPr>
          </a:p>
        </p:txBody>
      </p:sp>
      <p:sp>
        <p:nvSpPr>
          <p:cNvPr id="108549" name="Text Box 5"/>
          <p:cNvSpPr txBox="1">
            <a:spLocks noChangeArrowheads="1"/>
          </p:cNvSpPr>
          <p:nvPr/>
        </p:nvSpPr>
        <p:spPr bwMode="auto">
          <a:xfrm>
            <a:off x="1043608" y="188640"/>
            <a:ext cx="66373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tr-TR" altLang="en-US" sz="3200" b="1" dirty="0">
                <a:solidFill>
                  <a:schemeClr val="tx2"/>
                </a:solidFill>
                <a:latin typeface="Arial" pitchFamily="34" charset="0"/>
              </a:rPr>
              <a:t>Güneydoğu Anadolu Bindirmesi</a:t>
            </a:r>
          </a:p>
        </p:txBody>
      </p:sp>
      <p:pic>
        <p:nvPicPr>
          <p:cNvPr id="108550" name="Picture 6" descr="türkiy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753747"/>
            <a:ext cx="2957512"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p:cNvSpPr txBox="1"/>
          <p:nvPr/>
        </p:nvSpPr>
        <p:spPr>
          <a:xfrm>
            <a:off x="3563888" y="1127901"/>
            <a:ext cx="4545871" cy="923330"/>
          </a:xfrm>
          <a:prstGeom prst="rect">
            <a:avLst/>
          </a:prstGeom>
          <a:noFill/>
        </p:spPr>
        <p:txBody>
          <a:bodyPr wrap="square" rtlCol="0">
            <a:spAutoFit/>
          </a:bodyPr>
          <a:lstStyle/>
          <a:p>
            <a:r>
              <a:rPr lang="tr-TR" dirty="0" smtClean="0"/>
              <a:t>En </a:t>
            </a:r>
            <a:r>
              <a:rPr lang="tr-TR" dirty="0"/>
              <a:t>büyük deprem 6 Eylül 1975 Lice depremidir. Lice depreminin büyüklüğü Ms:6.9, maksimum şiddeti </a:t>
            </a:r>
            <a:r>
              <a:rPr lang="tr-TR" dirty="0" err="1"/>
              <a:t>Io</a:t>
            </a:r>
            <a:r>
              <a:rPr lang="tr-TR" dirty="0"/>
              <a:t>=VIII (MSK) </a:t>
            </a:r>
            <a:r>
              <a:rPr lang="tr-TR" dirty="0" err="1"/>
              <a:t>dir</a:t>
            </a:r>
            <a:r>
              <a:rPr lang="tr-TR" dirty="0"/>
              <a:t>.</a:t>
            </a:r>
            <a:endParaRPr lang="en-US" dirty="0"/>
          </a:p>
        </p:txBody>
      </p:sp>
    </p:spTree>
    <p:extLst>
      <p:ext uri="{BB962C8B-B14F-4D97-AF65-F5344CB8AC3E}">
        <p14:creationId xmlns:p14="http://schemas.microsoft.com/office/powerpoint/2010/main" val="17761225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3"/>
          <p:cNvSpPr>
            <a:spLocks noGrp="1"/>
          </p:cNvSpPr>
          <p:nvPr>
            <p:ph type="sldNum" sz="quarter" idx="12"/>
          </p:nvPr>
        </p:nvSpPr>
        <p:spPr/>
        <p:txBody>
          <a:bodyPr/>
          <a:lstStyle/>
          <a:p>
            <a:fld id="{5D04DA8E-074C-4C4A-95DB-9257E16DDA4F}" type="slidenum">
              <a:rPr lang="en-GB" altLang="en-US"/>
              <a:pPr/>
              <a:t>21</a:t>
            </a:fld>
            <a:endParaRPr lang="en-GB" altLang="en-US"/>
          </a:p>
        </p:txBody>
      </p:sp>
      <p:pic>
        <p:nvPicPr>
          <p:cNvPr id="109572" name="Picture 4" descr="e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602" y="91869"/>
            <a:ext cx="4531665" cy="6164905"/>
          </a:xfrm>
          <a:prstGeom prst="rect">
            <a:avLst/>
          </a:prstGeom>
          <a:noFill/>
          <a:extLst>
            <a:ext uri="{909E8E84-426E-40DD-AFC4-6F175D3DCCD1}">
              <a14:hiddenFill xmlns:a14="http://schemas.microsoft.com/office/drawing/2010/main">
                <a:solidFill>
                  <a:srgbClr val="FFFFFF"/>
                </a:solidFill>
              </a14:hiddenFill>
            </a:ext>
          </a:extLst>
        </p:spPr>
      </p:pic>
      <p:sp>
        <p:nvSpPr>
          <p:cNvPr id="109573" name="Text Box 5"/>
          <p:cNvSpPr txBox="1">
            <a:spLocks noChangeArrowheads="1"/>
          </p:cNvSpPr>
          <p:nvPr/>
        </p:nvSpPr>
        <p:spPr bwMode="auto">
          <a:xfrm>
            <a:off x="4903788" y="5900738"/>
            <a:ext cx="32273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tr-TR" altLang="en-US" sz="1400">
                <a:latin typeface="Arial" pitchFamily="34" charset="0"/>
              </a:rPr>
              <a:t>Faylar Şaroğlu v.d. 1992’den alınmıştır</a:t>
            </a:r>
            <a:endParaRPr lang="en-US" altLang="en-US" sz="1400">
              <a:latin typeface="Arial" pitchFamily="34" charset="0"/>
            </a:endParaRPr>
          </a:p>
        </p:txBody>
      </p:sp>
      <p:sp>
        <p:nvSpPr>
          <p:cNvPr id="109574" name="Text Box 6"/>
          <p:cNvSpPr txBox="1">
            <a:spLocks noChangeArrowheads="1"/>
          </p:cNvSpPr>
          <p:nvPr/>
        </p:nvSpPr>
        <p:spPr bwMode="auto">
          <a:xfrm>
            <a:off x="4903788" y="438218"/>
            <a:ext cx="4158219"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tr-TR" altLang="en-US" sz="3200" b="1" dirty="0">
                <a:solidFill>
                  <a:schemeClr val="tx2"/>
                </a:solidFill>
                <a:latin typeface="Arial" pitchFamily="34" charset="0"/>
              </a:rPr>
              <a:t>Ege Graben Sistemi</a:t>
            </a:r>
          </a:p>
        </p:txBody>
      </p:sp>
      <p:pic>
        <p:nvPicPr>
          <p:cNvPr id="109575" name="Picture 7" descr="türkiy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1124744"/>
            <a:ext cx="2957513"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p:cNvSpPr txBox="1"/>
          <p:nvPr/>
        </p:nvSpPr>
        <p:spPr>
          <a:xfrm>
            <a:off x="5004048" y="2996952"/>
            <a:ext cx="3911352" cy="1200329"/>
          </a:xfrm>
          <a:prstGeom prst="rect">
            <a:avLst/>
          </a:prstGeom>
          <a:noFill/>
        </p:spPr>
        <p:txBody>
          <a:bodyPr wrap="square" rtlCol="0">
            <a:spAutoFit/>
          </a:bodyPr>
          <a:lstStyle/>
          <a:p>
            <a:r>
              <a:rPr lang="de-DE" dirty="0"/>
              <a:t>28 Mart 1970 </a:t>
            </a:r>
            <a:r>
              <a:rPr lang="de-DE" dirty="0" err="1"/>
              <a:t>Gediz</a:t>
            </a:r>
            <a:r>
              <a:rPr lang="de-DE" dirty="0"/>
              <a:t> </a:t>
            </a:r>
            <a:r>
              <a:rPr lang="de-DE" dirty="0" err="1"/>
              <a:t>Depremidir</a:t>
            </a:r>
            <a:r>
              <a:rPr lang="de-DE" dirty="0"/>
              <a:t>. </a:t>
            </a:r>
            <a:r>
              <a:rPr lang="de-DE" dirty="0" err="1"/>
              <a:t>Depremin</a:t>
            </a:r>
            <a:r>
              <a:rPr lang="de-DE" dirty="0"/>
              <a:t> </a:t>
            </a:r>
            <a:r>
              <a:rPr lang="de-DE" dirty="0" err="1"/>
              <a:t>büyüklüğü</a:t>
            </a:r>
            <a:r>
              <a:rPr lang="de-DE" dirty="0"/>
              <a:t> Ms:7.2</a:t>
            </a:r>
            <a:r>
              <a:rPr lang="de-DE" dirty="0" smtClean="0"/>
              <a:t>,</a:t>
            </a:r>
            <a:endParaRPr lang="tr-TR" dirty="0" smtClean="0"/>
          </a:p>
          <a:p>
            <a:r>
              <a:rPr lang="tr-TR" dirty="0" smtClean="0"/>
              <a:t>M</a:t>
            </a:r>
            <a:r>
              <a:rPr lang="de-DE" dirty="0" err="1" smtClean="0"/>
              <a:t>aksimum</a:t>
            </a:r>
            <a:r>
              <a:rPr lang="de-DE" dirty="0" smtClean="0"/>
              <a:t> </a:t>
            </a:r>
            <a:r>
              <a:rPr lang="de-DE" dirty="0" err="1"/>
              <a:t>şiddeti</a:t>
            </a:r>
            <a:r>
              <a:rPr lang="de-DE" dirty="0"/>
              <a:t> </a:t>
            </a:r>
            <a:r>
              <a:rPr lang="de-DE" dirty="0" err="1"/>
              <a:t>Io</a:t>
            </a:r>
            <a:r>
              <a:rPr lang="de-DE" dirty="0"/>
              <a:t>=IX (MSK) </a:t>
            </a:r>
            <a:r>
              <a:rPr lang="de-DE" dirty="0" err="1"/>
              <a:t>dur</a:t>
            </a:r>
            <a:r>
              <a:rPr lang="de-DE" dirty="0"/>
              <a:t>.</a:t>
            </a:r>
            <a:endParaRPr lang="en-US" dirty="0"/>
          </a:p>
          <a:p>
            <a:endParaRPr lang="en-US" dirty="0"/>
          </a:p>
        </p:txBody>
      </p:sp>
    </p:spTree>
    <p:extLst>
      <p:ext uri="{BB962C8B-B14F-4D97-AF65-F5344CB8AC3E}">
        <p14:creationId xmlns:p14="http://schemas.microsoft.com/office/powerpoint/2010/main" val="20154681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ayt Numarası Yer Tutucusu 4"/>
          <p:cNvSpPr>
            <a:spLocks noGrp="1"/>
          </p:cNvSpPr>
          <p:nvPr>
            <p:ph type="sldNum" sz="quarter" idx="12"/>
          </p:nvPr>
        </p:nvSpPr>
        <p:spPr/>
        <p:txBody>
          <a:bodyPr/>
          <a:lstStyle/>
          <a:p>
            <a:fld id="{54E6B61C-5287-441E-9E13-ADE9E0A7FE4F}" type="slidenum">
              <a:rPr lang="en-GB" altLang="en-US"/>
              <a:pPr/>
              <a:t>22</a:t>
            </a:fld>
            <a:endParaRPr lang="en-GB" altLang="en-US"/>
          </a:p>
        </p:txBody>
      </p:sp>
      <p:sp>
        <p:nvSpPr>
          <p:cNvPr id="29932" name="Rectangle 236"/>
          <p:cNvSpPr>
            <a:spLocks noChangeArrowheads="1"/>
          </p:cNvSpPr>
          <p:nvPr/>
        </p:nvSpPr>
        <p:spPr bwMode="auto">
          <a:xfrm>
            <a:off x="1116013" y="836613"/>
            <a:ext cx="7848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Tahoma" pitchFamily="34" charset="0"/>
                <a:cs typeface="Arial" charset="0"/>
              </a:defRPr>
            </a:lvl1pPr>
            <a:lvl2pPr>
              <a:defRPr sz="4400">
                <a:solidFill>
                  <a:schemeClr val="tx2"/>
                </a:solidFill>
                <a:latin typeface="Tahoma" pitchFamily="34" charset="0"/>
                <a:cs typeface="Arial" charset="0"/>
              </a:defRPr>
            </a:lvl2pPr>
            <a:lvl3pPr>
              <a:defRPr sz="4400">
                <a:solidFill>
                  <a:schemeClr val="tx2"/>
                </a:solidFill>
                <a:latin typeface="Tahoma" pitchFamily="34" charset="0"/>
                <a:cs typeface="Arial" charset="0"/>
              </a:defRPr>
            </a:lvl3pPr>
            <a:lvl4pPr>
              <a:defRPr sz="4400">
                <a:solidFill>
                  <a:schemeClr val="tx2"/>
                </a:solidFill>
                <a:latin typeface="Tahoma" pitchFamily="34" charset="0"/>
                <a:cs typeface="Arial" charset="0"/>
              </a:defRPr>
            </a:lvl4pPr>
            <a:lvl5pPr>
              <a:defRPr sz="4400">
                <a:solidFill>
                  <a:schemeClr val="tx2"/>
                </a:solidFill>
                <a:latin typeface="Tahoma" pitchFamily="34" charset="0"/>
                <a:cs typeface="Arial" charset="0"/>
              </a:defRPr>
            </a:lvl5pPr>
            <a:lvl6pPr marL="457200" fontAlgn="base">
              <a:spcBef>
                <a:spcPct val="0"/>
              </a:spcBef>
              <a:spcAft>
                <a:spcPct val="0"/>
              </a:spcAft>
              <a:defRPr sz="4400">
                <a:solidFill>
                  <a:schemeClr val="tx2"/>
                </a:solidFill>
                <a:latin typeface="Tahoma" pitchFamily="34" charset="0"/>
                <a:cs typeface="Arial" charset="0"/>
              </a:defRPr>
            </a:lvl6pPr>
            <a:lvl7pPr marL="914400" fontAlgn="base">
              <a:spcBef>
                <a:spcPct val="0"/>
              </a:spcBef>
              <a:spcAft>
                <a:spcPct val="0"/>
              </a:spcAft>
              <a:defRPr sz="4400">
                <a:solidFill>
                  <a:schemeClr val="tx2"/>
                </a:solidFill>
                <a:latin typeface="Tahoma" pitchFamily="34" charset="0"/>
                <a:cs typeface="Arial" charset="0"/>
              </a:defRPr>
            </a:lvl7pPr>
            <a:lvl8pPr marL="1371600" fontAlgn="base">
              <a:spcBef>
                <a:spcPct val="0"/>
              </a:spcBef>
              <a:spcAft>
                <a:spcPct val="0"/>
              </a:spcAft>
              <a:defRPr sz="4400">
                <a:solidFill>
                  <a:schemeClr val="tx2"/>
                </a:solidFill>
                <a:latin typeface="Tahoma" pitchFamily="34" charset="0"/>
                <a:cs typeface="Arial" charset="0"/>
              </a:defRPr>
            </a:lvl8pPr>
            <a:lvl9pPr marL="1828800" fontAlgn="base">
              <a:spcBef>
                <a:spcPct val="0"/>
              </a:spcBef>
              <a:spcAft>
                <a:spcPct val="0"/>
              </a:spcAft>
              <a:defRPr sz="4400">
                <a:solidFill>
                  <a:schemeClr val="tx2"/>
                </a:solidFill>
                <a:latin typeface="Tahoma" pitchFamily="34" charset="0"/>
                <a:cs typeface="Arial" charset="0"/>
              </a:defRPr>
            </a:lvl9pPr>
          </a:lstStyle>
          <a:p>
            <a:r>
              <a:rPr lang="tr-TR" altLang="en-US" sz="3200" b="1">
                <a:latin typeface="Arial" charset="0"/>
              </a:rPr>
              <a:t>TÜRKİYE’DE RİSK ALTINDAKİ UNSURLAR</a:t>
            </a:r>
            <a:endParaRPr lang="en-AU" altLang="en-US" sz="3200" b="1">
              <a:latin typeface="Arial" charset="0"/>
            </a:endParaRPr>
          </a:p>
        </p:txBody>
      </p:sp>
      <p:pic>
        <p:nvPicPr>
          <p:cNvPr id="29937" name="Object 241"/>
          <p:cNvPicPr>
            <a:picLocks noChangeAspect="1" noChangeArrowheads="1"/>
          </p:cNvPicPr>
          <p:nvPr/>
        </p:nvPicPr>
        <p:blipFill>
          <a:blip r:embed="rId4" cstate="print">
            <a:extLst>
              <a:ext uri="{28A0092B-C50C-407E-A947-70E740481C1C}">
                <a14:useLocalDpi xmlns:a14="http://schemas.microsoft.com/office/drawing/2010/main" val="0"/>
              </a:ext>
            </a:extLst>
          </a:blip>
          <a:srcRect r="19975"/>
          <a:stretch>
            <a:fillRect/>
          </a:stretch>
        </p:blipFill>
        <p:spPr bwMode="auto">
          <a:xfrm>
            <a:off x="466725" y="2143125"/>
            <a:ext cx="8137525" cy="3663950"/>
          </a:xfrm>
          <a:prstGeom prst="rect">
            <a:avLst/>
          </a:prstGeom>
          <a:solidFill>
            <a:srgbClr val="FFFF00"/>
          </a:solidFill>
          <a:ln>
            <a:noFill/>
          </a:ln>
          <a:effectLst/>
        </p:spPr>
      </p:pic>
      <p:sp>
        <p:nvSpPr>
          <p:cNvPr id="29938" name="Text Box 242"/>
          <p:cNvSpPr txBox="1">
            <a:spLocks noChangeArrowheads="1"/>
          </p:cNvSpPr>
          <p:nvPr/>
        </p:nvSpPr>
        <p:spPr bwMode="auto">
          <a:xfrm>
            <a:off x="395288" y="5734050"/>
            <a:ext cx="80645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tr-TR" altLang="en-US" sz="1400">
                <a:latin typeface="Arial" charset="0"/>
              </a:rPr>
              <a:t>Kaynak: </a:t>
            </a:r>
            <a:r>
              <a:rPr lang="en-US" altLang="en-US" sz="1400">
                <a:latin typeface="Arial" charset="0"/>
              </a:rPr>
              <a:t>Özmen, Bülent ., Nurlu, Murat., Güler, Hüseyin., 1997, Coğrafi Bilgi Sistemi ile Deprem Bölgelerinin </a:t>
            </a:r>
            <a:r>
              <a:rPr lang="en-US" altLang="en-US" sz="1400">
                <a:latin typeface="Arial" charset="0"/>
                <a:cs typeface="Tahoma" pitchFamily="34" charset="0"/>
              </a:rPr>
              <a:t>İ</a:t>
            </a:r>
            <a:r>
              <a:rPr lang="en-US" altLang="en-US" sz="1400">
                <a:latin typeface="Arial" charset="0"/>
              </a:rPr>
              <a:t>ncelenmesi, Bayındırlık ve </a:t>
            </a:r>
            <a:r>
              <a:rPr lang="en-US" altLang="en-US" sz="1400">
                <a:latin typeface="Arial" charset="0"/>
                <a:cs typeface="Tahoma" pitchFamily="34" charset="0"/>
              </a:rPr>
              <a:t>İ</a:t>
            </a:r>
            <a:r>
              <a:rPr lang="en-US" altLang="en-US" sz="1400">
                <a:latin typeface="Arial" charset="0"/>
              </a:rPr>
              <a:t>skan Bakanlığı, Afet </a:t>
            </a:r>
            <a:r>
              <a:rPr lang="en-US" altLang="en-US" sz="1400">
                <a:latin typeface="Arial" charset="0"/>
                <a:cs typeface="Tahoma" pitchFamily="34" charset="0"/>
              </a:rPr>
              <a:t>İ</a:t>
            </a:r>
            <a:r>
              <a:rPr lang="en-US" altLang="en-US" sz="1400">
                <a:latin typeface="Arial" charset="0"/>
              </a:rPr>
              <a:t>şleri Genel Müdürlüğü, Deprem Araştırma Dairesi, 88 Sayfa. </a:t>
            </a:r>
          </a:p>
        </p:txBody>
      </p:sp>
      <p:pic>
        <p:nvPicPr>
          <p:cNvPr id="29939" name="soun3594.wav">
            <a:hlinkClick r:id="" action="ppaction://media"/>
          </p:cNvPr>
          <p:cNvPicPr>
            <a:picLocks noRot="1" noChangeAspect="1" noChangeArrowheads="1"/>
          </p:cNvPicPr>
          <p:nvPr>
            <a:wavAudioFile r:embed="rId1" name="sound14.wav"/>
          </p:nvPr>
        </p:nvPicPr>
        <p:blipFill>
          <a:blip r:embed="rId5">
            <a:extLst>
              <a:ext uri="{28A0092B-C50C-407E-A947-70E740481C1C}">
                <a14:useLocalDpi xmlns:a14="http://schemas.microsoft.com/office/drawing/2010/main" val="0"/>
              </a:ext>
            </a:extLst>
          </a:blip>
          <a:srcRect/>
          <a:stretch>
            <a:fillRect/>
          </a:stretch>
        </p:blipFill>
        <p:spPr bwMode="auto">
          <a:xfrm>
            <a:off x="8890000" y="63500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581180"/>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8391" fill="hold"/>
                                        <p:tgtEl>
                                          <p:spTgt spid="2993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9939"/>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ayt Numarası Yer Tutucusu 4"/>
          <p:cNvSpPr>
            <a:spLocks noGrp="1"/>
          </p:cNvSpPr>
          <p:nvPr>
            <p:ph type="sldNum" sz="quarter" idx="12"/>
          </p:nvPr>
        </p:nvSpPr>
        <p:spPr/>
        <p:txBody>
          <a:bodyPr/>
          <a:lstStyle/>
          <a:p>
            <a:fld id="{C7985176-3D4C-4076-9BD3-5450EBBAA5F8}" type="slidenum">
              <a:rPr lang="en-GB" altLang="en-US"/>
              <a:pPr/>
              <a:t>23</a:t>
            </a:fld>
            <a:endParaRPr lang="en-GB" altLang="en-US"/>
          </a:p>
        </p:txBody>
      </p:sp>
      <p:sp>
        <p:nvSpPr>
          <p:cNvPr id="125954" name="Rectangle 2"/>
          <p:cNvSpPr>
            <a:spLocks noChangeArrowheads="1"/>
          </p:cNvSpPr>
          <p:nvPr/>
        </p:nvSpPr>
        <p:spPr bwMode="auto">
          <a:xfrm>
            <a:off x="900113" y="476251"/>
            <a:ext cx="8064500" cy="828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Tahoma" pitchFamily="34" charset="0"/>
                <a:cs typeface="Arial" pitchFamily="34" charset="0"/>
              </a:defRPr>
            </a:lvl1pPr>
            <a:lvl2pPr>
              <a:defRPr sz="4400">
                <a:solidFill>
                  <a:schemeClr val="tx2"/>
                </a:solidFill>
                <a:latin typeface="Tahoma" pitchFamily="34" charset="0"/>
                <a:cs typeface="Arial" pitchFamily="34" charset="0"/>
              </a:defRPr>
            </a:lvl2pPr>
            <a:lvl3pPr>
              <a:defRPr sz="4400">
                <a:solidFill>
                  <a:schemeClr val="tx2"/>
                </a:solidFill>
                <a:latin typeface="Tahoma" pitchFamily="34" charset="0"/>
                <a:cs typeface="Arial" pitchFamily="34" charset="0"/>
              </a:defRPr>
            </a:lvl3pPr>
            <a:lvl4pPr>
              <a:defRPr sz="4400">
                <a:solidFill>
                  <a:schemeClr val="tx2"/>
                </a:solidFill>
                <a:latin typeface="Tahoma" pitchFamily="34" charset="0"/>
                <a:cs typeface="Arial" pitchFamily="34" charset="0"/>
              </a:defRPr>
            </a:lvl4pPr>
            <a:lvl5pPr>
              <a:defRPr sz="4400">
                <a:solidFill>
                  <a:schemeClr val="tx2"/>
                </a:solidFill>
                <a:latin typeface="Tahoma" pitchFamily="34" charset="0"/>
                <a:cs typeface="Arial" pitchFamily="34" charset="0"/>
              </a:defRPr>
            </a:lvl5pPr>
            <a:lvl6pPr marL="457200" fontAlgn="base">
              <a:spcBef>
                <a:spcPct val="0"/>
              </a:spcBef>
              <a:spcAft>
                <a:spcPct val="0"/>
              </a:spcAft>
              <a:defRPr sz="4400">
                <a:solidFill>
                  <a:schemeClr val="tx2"/>
                </a:solidFill>
                <a:latin typeface="Tahoma" pitchFamily="34" charset="0"/>
                <a:cs typeface="Arial" pitchFamily="34" charset="0"/>
              </a:defRPr>
            </a:lvl6pPr>
            <a:lvl7pPr marL="914400" fontAlgn="base">
              <a:spcBef>
                <a:spcPct val="0"/>
              </a:spcBef>
              <a:spcAft>
                <a:spcPct val="0"/>
              </a:spcAft>
              <a:defRPr sz="4400">
                <a:solidFill>
                  <a:schemeClr val="tx2"/>
                </a:solidFill>
                <a:latin typeface="Tahoma" pitchFamily="34" charset="0"/>
                <a:cs typeface="Arial" pitchFamily="34" charset="0"/>
              </a:defRPr>
            </a:lvl7pPr>
            <a:lvl8pPr marL="1371600" fontAlgn="base">
              <a:spcBef>
                <a:spcPct val="0"/>
              </a:spcBef>
              <a:spcAft>
                <a:spcPct val="0"/>
              </a:spcAft>
              <a:defRPr sz="4400">
                <a:solidFill>
                  <a:schemeClr val="tx2"/>
                </a:solidFill>
                <a:latin typeface="Tahoma" pitchFamily="34" charset="0"/>
                <a:cs typeface="Arial" pitchFamily="34" charset="0"/>
              </a:defRPr>
            </a:lvl8pPr>
            <a:lvl9pPr marL="1828800" fontAlgn="base">
              <a:spcBef>
                <a:spcPct val="0"/>
              </a:spcBef>
              <a:spcAft>
                <a:spcPct val="0"/>
              </a:spcAft>
              <a:defRPr sz="4400">
                <a:solidFill>
                  <a:schemeClr val="tx2"/>
                </a:solidFill>
                <a:latin typeface="Tahoma" pitchFamily="34" charset="0"/>
                <a:cs typeface="Arial" pitchFamily="34" charset="0"/>
              </a:defRPr>
            </a:lvl9pPr>
          </a:lstStyle>
          <a:p>
            <a:r>
              <a:rPr lang="en-GB" altLang="en-US" sz="3600" b="1" dirty="0">
                <a:solidFill>
                  <a:srgbClr val="FFFF00"/>
                </a:solidFill>
                <a:latin typeface="Verdana" pitchFamily="34" charset="0"/>
              </a:rPr>
              <a:t/>
            </a:r>
            <a:br>
              <a:rPr lang="en-GB" altLang="en-US" sz="3600" b="1" dirty="0">
                <a:solidFill>
                  <a:srgbClr val="FFFF00"/>
                </a:solidFill>
                <a:latin typeface="Verdana" pitchFamily="34" charset="0"/>
              </a:rPr>
            </a:br>
            <a:r>
              <a:rPr lang="tr-TR" altLang="en-US" sz="3200" b="1" dirty="0">
                <a:solidFill>
                  <a:srgbClr val="FFFF00"/>
                </a:solidFill>
                <a:latin typeface="Arial" pitchFamily="34" charset="0"/>
              </a:rPr>
              <a:t>DEPREM BİLANÇOSU</a:t>
            </a:r>
            <a:r>
              <a:rPr lang="en-US" altLang="en-US" sz="3200" b="1" dirty="0">
                <a:solidFill>
                  <a:srgbClr val="FFFF00"/>
                </a:solidFill>
                <a:latin typeface="Arial" pitchFamily="34" charset="0"/>
              </a:rPr>
              <a:t> (</a:t>
            </a:r>
            <a:r>
              <a:rPr lang="tr-TR" altLang="en-US" sz="2800" b="1" dirty="0">
                <a:solidFill>
                  <a:srgbClr val="FFFF00"/>
                </a:solidFill>
                <a:latin typeface="Arial" pitchFamily="34" charset="0"/>
              </a:rPr>
              <a:t>1900-2003)</a:t>
            </a:r>
            <a:r>
              <a:rPr lang="tr-TR" altLang="en-US" sz="3200" b="1" dirty="0">
                <a:solidFill>
                  <a:srgbClr val="FFFF00"/>
                </a:solidFill>
                <a:latin typeface="Arial" pitchFamily="34" charset="0"/>
              </a:rPr>
              <a:t/>
            </a:r>
            <a:br>
              <a:rPr lang="tr-TR" altLang="en-US" sz="3200" b="1" dirty="0">
                <a:solidFill>
                  <a:srgbClr val="FFFF00"/>
                </a:solidFill>
                <a:latin typeface="Arial" pitchFamily="34" charset="0"/>
              </a:rPr>
            </a:br>
            <a:endParaRPr lang="en-AU" altLang="en-US" sz="3200" b="1" dirty="0">
              <a:solidFill>
                <a:srgbClr val="FFFF00"/>
              </a:solidFill>
              <a:latin typeface="Arial" pitchFamily="34" charset="0"/>
            </a:endParaRPr>
          </a:p>
        </p:txBody>
      </p:sp>
      <p:sp>
        <p:nvSpPr>
          <p:cNvPr id="125955" name="Rectangle 3"/>
          <p:cNvSpPr>
            <a:spLocks noChangeArrowheads="1"/>
          </p:cNvSpPr>
          <p:nvPr/>
        </p:nvSpPr>
        <p:spPr bwMode="auto">
          <a:xfrm>
            <a:off x="683568" y="1484784"/>
            <a:ext cx="7632700" cy="4144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lstStyle/>
          <a:p>
            <a:pPr algn="just">
              <a:lnSpc>
                <a:spcPct val="150000"/>
              </a:lnSpc>
              <a:spcBef>
                <a:spcPts val="1200"/>
              </a:spcBef>
            </a:pPr>
            <a:r>
              <a:rPr lang="tr-TR" altLang="en-US" sz="2800" b="1" dirty="0">
                <a:latin typeface="Arial" pitchFamily="34" charset="0"/>
              </a:rPr>
              <a:t>Hasar yapan deprem sayısı :        182 </a:t>
            </a:r>
          </a:p>
          <a:p>
            <a:pPr algn="just">
              <a:lnSpc>
                <a:spcPct val="150000"/>
              </a:lnSpc>
              <a:spcBef>
                <a:spcPts val="1200"/>
              </a:spcBef>
            </a:pPr>
            <a:r>
              <a:rPr lang="tr-TR" altLang="en-US" sz="2800" b="1" dirty="0">
                <a:latin typeface="Arial" pitchFamily="34" charset="0"/>
              </a:rPr>
              <a:t>Yıkılan/ağır hasarlı konut sayısı : 495.000 </a:t>
            </a:r>
          </a:p>
          <a:p>
            <a:pPr algn="just">
              <a:lnSpc>
                <a:spcPct val="150000"/>
              </a:lnSpc>
              <a:spcBef>
                <a:spcPts val="1200"/>
              </a:spcBef>
            </a:pPr>
            <a:r>
              <a:rPr lang="tr-TR" altLang="en-US" sz="2800" b="1" dirty="0">
                <a:latin typeface="Arial" pitchFamily="34" charset="0"/>
              </a:rPr>
              <a:t>Ölen insan sayısı :   99.389 </a:t>
            </a:r>
          </a:p>
          <a:p>
            <a:pPr algn="just">
              <a:spcBef>
                <a:spcPct val="50000"/>
              </a:spcBef>
            </a:pPr>
            <a:r>
              <a:rPr lang="tr-TR" altLang="en-US" sz="2800" b="1" i="1" dirty="0" smtClean="0">
                <a:solidFill>
                  <a:srgbClr val="FFFF00"/>
                </a:solidFill>
                <a:latin typeface="+mn-lt"/>
              </a:rPr>
              <a:t>Bu </a:t>
            </a:r>
            <a:r>
              <a:rPr lang="tr-TR" altLang="en-US" sz="2800" b="1" i="1" dirty="0">
                <a:solidFill>
                  <a:srgbClr val="FFFF00"/>
                </a:solidFill>
                <a:latin typeface="+mn-lt"/>
              </a:rPr>
              <a:t>rakamlara göre her yıl </a:t>
            </a:r>
            <a:r>
              <a:rPr lang="tr-TR" altLang="en-US" sz="2800" b="1" i="1" dirty="0" smtClean="0">
                <a:solidFill>
                  <a:srgbClr val="FFFF00"/>
                </a:solidFill>
                <a:latin typeface="+mn-lt"/>
              </a:rPr>
              <a:t>ortalama</a:t>
            </a:r>
          </a:p>
          <a:p>
            <a:pPr>
              <a:spcBef>
                <a:spcPct val="50000"/>
              </a:spcBef>
            </a:pPr>
            <a:r>
              <a:rPr lang="tr-TR" altLang="en-US" sz="2800" b="1" i="1" dirty="0" smtClean="0">
                <a:solidFill>
                  <a:srgbClr val="FFFF00"/>
                </a:solidFill>
                <a:latin typeface="+mn-lt"/>
                <a:sym typeface="Wingdings" panose="05000000000000000000" pitchFamily="2" charset="2"/>
              </a:rPr>
              <a:t></a:t>
            </a:r>
            <a:r>
              <a:rPr lang="tr-TR" altLang="en-US" sz="2800" i="1" dirty="0" smtClean="0">
                <a:solidFill>
                  <a:srgbClr val="FFFF00"/>
                </a:solidFill>
                <a:latin typeface="+mn-lt"/>
              </a:rPr>
              <a:t> 5,0</a:t>
            </a:r>
            <a:r>
              <a:rPr lang="tr-TR" altLang="en-US" sz="2800" b="1" i="1" dirty="0" smtClean="0">
                <a:solidFill>
                  <a:srgbClr val="FFFF00"/>
                </a:solidFill>
                <a:latin typeface="+mn-lt"/>
              </a:rPr>
              <a:t>00 </a:t>
            </a:r>
            <a:r>
              <a:rPr lang="tr-TR" altLang="en-US" sz="2800" b="1" i="1" dirty="0">
                <a:solidFill>
                  <a:srgbClr val="FFFF00"/>
                </a:solidFill>
                <a:latin typeface="+mn-lt"/>
              </a:rPr>
              <a:t>konutun yıkıldığı</a:t>
            </a:r>
            <a:r>
              <a:rPr lang="en-GB" altLang="en-US" sz="2800" b="1" i="1" dirty="0">
                <a:solidFill>
                  <a:srgbClr val="FFFF00"/>
                </a:solidFill>
                <a:latin typeface="+mn-lt"/>
              </a:rPr>
              <a:t>, </a:t>
            </a:r>
            <a:r>
              <a:rPr lang="tr-TR" altLang="en-US" sz="2800" b="1" i="1" dirty="0" smtClean="0">
                <a:solidFill>
                  <a:srgbClr val="FFFF00"/>
                </a:solidFill>
                <a:latin typeface="+mn-lt"/>
              </a:rPr>
              <a:t/>
            </a:r>
            <a:br>
              <a:rPr lang="tr-TR" altLang="en-US" sz="2800" b="1" i="1" dirty="0" smtClean="0">
                <a:solidFill>
                  <a:srgbClr val="FFFF00"/>
                </a:solidFill>
                <a:latin typeface="+mn-lt"/>
              </a:rPr>
            </a:br>
            <a:r>
              <a:rPr lang="tr-TR" altLang="en-US" sz="2800" b="1" i="1" dirty="0" smtClean="0">
                <a:solidFill>
                  <a:srgbClr val="FFFF00"/>
                </a:solidFill>
                <a:latin typeface="+mn-lt"/>
                <a:sym typeface="Wingdings" panose="05000000000000000000" pitchFamily="2" charset="2"/>
              </a:rPr>
              <a:t> 1,000</a:t>
            </a:r>
            <a:r>
              <a:rPr lang="tr-TR" altLang="en-US" sz="2800" b="1" i="1" dirty="0" smtClean="0">
                <a:solidFill>
                  <a:srgbClr val="FFFF00"/>
                </a:solidFill>
                <a:latin typeface="+mn-lt"/>
              </a:rPr>
              <a:t> </a:t>
            </a:r>
            <a:r>
              <a:rPr lang="tr-TR" altLang="en-US" sz="2800" b="1" i="1" dirty="0">
                <a:solidFill>
                  <a:srgbClr val="FFFF00"/>
                </a:solidFill>
                <a:latin typeface="+mn-lt"/>
              </a:rPr>
              <a:t>insanın öldüğü</a:t>
            </a:r>
            <a:r>
              <a:rPr lang="en-GB" altLang="en-US" sz="2800" b="1" i="1" dirty="0">
                <a:solidFill>
                  <a:srgbClr val="FFFF00"/>
                </a:solidFill>
                <a:latin typeface="+mn-lt"/>
              </a:rPr>
              <a:t> </a:t>
            </a:r>
            <a:r>
              <a:rPr lang="tr-TR" altLang="en-US" sz="2800" b="1" i="1" dirty="0">
                <a:solidFill>
                  <a:srgbClr val="FFFF00"/>
                </a:solidFill>
                <a:latin typeface="+mn-lt"/>
              </a:rPr>
              <a:t>bir deprem oluyor</a:t>
            </a:r>
            <a:r>
              <a:rPr lang="tr-TR" altLang="en-US" sz="2400" b="1" i="1" dirty="0">
                <a:solidFill>
                  <a:srgbClr val="FFFF00"/>
                </a:solidFill>
                <a:latin typeface="+mn-lt"/>
              </a:rPr>
              <a:t>.</a:t>
            </a:r>
          </a:p>
        </p:txBody>
      </p:sp>
    </p:spTree>
    <p:extLst>
      <p:ext uri="{BB962C8B-B14F-4D97-AF65-F5344CB8AC3E}">
        <p14:creationId xmlns:p14="http://schemas.microsoft.com/office/powerpoint/2010/main" val="918050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rgbClr val="FF0000"/>
          </a:solidFill>
        </p:spPr>
        <p:txBody>
          <a:bodyPr/>
          <a:lstStyle/>
          <a:p>
            <a:r>
              <a:rPr lang="en-US" dirty="0" err="1"/>
              <a:t>Depremlerde</a:t>
            </a:r>
            <a:r>
              <a:rPr lang="en-US" dirty="0"/>
              <a:t> </a:t>
            </a:r>
            <a:r>
              <a:rPr lang="en-US" dirty="0" err="1"/>
              <a:t>gözlenen</a:t>
            </a:r>
            <a:r>
              <a:rPr lang="en-US" dirty="0"/>
              <a:t> </a:t>
            </a:r>
            <a:r>
              <a:rPr lang="en-US" dirty="0" err="1"/>
              <a:t>aşırı</a:t>
            </a:r>
            <a:r>
              <a:rPr lang="en-US" dirty="0"/>
              <a:t> </a:t>
            </a:r>
            <a:r>
              <a:rPr lang="en-US" dirty="0" err="1"/>
              <a:t>hasar</a:t>
            </a:r>
            <a:r>
              <a:rPr lang="en-US" dirty="0"/>
              <a:t> </a:t>
            </a:r>
            <a:r>
              <a:rPr lang="en-US" dirty="0" err="1"/>
              <a:t>ve</a:t>
            </a:r>
            <a:r>
              <a:rPr lang="en-US" dirty="0"/>
              <a:t> </a:t>
            </a:r>
            <a:r>
              <a:rPr lang="en-US" dirty="0" err="1"/>
              <a:t>beklenen</a:t>
            </a:r>
            <a:r>
              <a:rPr lang="en-US" dirty="0"/>
              <a:t> </a:t>
            </a:r>
            <a:r>
              <a:rPr lang="en-US" dirty="0" err="1"/>
              <a:t>performansa</a:t>
            </a:r>
            <a:r>
              <a:rPr lang="en-US" dirty="0"/>
              <a:t> </a:t>
            </a:r>
            <a:r>
              <a:rPr lang="en-US" dirty="0" err="1"/>
              <a:t>erişilememe</a:t>
            </a:r>
            <a:r>
              <a:rPr lang="en-US" dirty="0"/>
              <a:t> </a:t>
            </a:r>
            <a:r>
              <a:rPr lang="en-US" dirty="0" err="1"/>
              <a:t>sebepleri</a:t>
            </a:r>
            <a:r>
              <a:rPr lang="en-US" dirty="0" smtClean="0"/>
              <a:t>:</a:t>
            </a:r>
            <a:endParaRPr lang="en-US" dirty="0"/>
          </a:p>
        </p:txBody>
      </p:sp>
      <p:sp>
        <p:nvSpPr>
          <p:cNvPr id="4" name="İçerik Yer Tutucusu 3"/>
          <p:cNvSpPr>
            <a:spLocks noGrp="1"/>
          </p:cNvSpPr>
          <p:nvPr>
            <p:ph idx="1"/>
          </p:nvPr>
        </p:nvSpPr>
        <p:spPr>
          <a:xfrm>
            <a:off x="611560" y="1052737"/>
            <a:ext cx="8424936" cy="5724636"/>
          </a:xfrm>
        </p:spPr>
        <p:txBody>
          <a:bodyPr/>
          <a:lstStyle/>
          <a:p>
            <a:r>
              <a:rPr lang="tr-TR" altLang="en-US" b="1" dirty="0">
                <a:solidFill>
                  <a:srgbClr val="FFFF00"/>
                </a:solidFill>
              </a:rPr>
              <a:t>Yapı sisteminin iyi şekillendirilmemesi</a:t>
            </a:r>
          </a:p>
          <a:p>
            <a:r>
              <a:rPr lang="tr-TR" altLang="en-US" b="1" dirty="0" smtClean="0">
                <a:solidFill>
                  <a:srgbClr val="FFFF00"/>
                </a:solidFill>
              </a:rPr>
              <a:t>Depreme </a:t>
            </a:r>
            <a:r>
              <a:rPr lang="tr-TR" altLang="en-US" b="1" dirty="0">
                <a:solidFill>
                  <a:srgbClr val="FFFF00"/>
                </a:solidFill>
              </a:rPr>
              <a:t>karşı koymada önemli detayların </a:t>
            </a:r>
            <a:r>
              <a:rPr lang="tr-TR" altLang="en-US" b="1" dirty="0" err="1">
                <a:solidFill>
                  <a:srgbClr val="FFFF00"/>
                </a:solidFill>
              </a:rPr>
              <a:t>gözardı</a:t>
            </a:r>
            <a:r>
              <a:rPr lang="tr-TR" altLang="en-US" b="1" dirty="0">
                <a:solidFill>
                  <a:srgbClr val="FFFF00"/>
                </a:solidFill>
              </a:rPr>
              <a:t>   edilmesi</a:t>
            </a:r>
          </a:p>
          <a:p>
            <a:r>
              <a:rPr lang="tr-TR" altLang="en-US" b="1" dirty="0">
                <a:solidFill>
                  <a:srgbClr val="FFFF00"/>
                </a:solidFill>
              </a:rPr>
              <a:t>Yetersiz malzeme ve işçilik</a:t>
            </a:r>
          </a:p>
          <a:p>
            <a:r>
              <a:rPr lang="tr-TR" altLang="en-US" b="1" dirty="0">
                <a:solidFill>
                  <a:srgbClr val="FFFF00"/>
                </a:solidFill>
              </a:rPr>
              <a:t>Temel sistemi ve zemin yapısının irdelenmeden hesap yapılması</a:t>
            </a:r>
          </a:p>
          <a:p>
            <a:r>
              <a:rPr lang="tr-TR" altLang="en-US" b="1" dirty="0">
                <a:solidFill>
                  <a:srgbClr val="FFFF00"/>
                </a:solidFill>
              </a:rPr>
              <a:t>İnşaat denetiminin olmaması</a:t>
            </a:r>
          </a:p>
          <a:p>
            <a:r>
              <a:rPr lang="tr-TR" altLang="en-US" b="1" dirty="0">
                <a:solidFill>
                  <a:srgbClr val="FFFF00"/>
                </a:solidFill>
              </a:rPr>
              <a:t>Arazi kullanma politikalarının yanlışlığı</a:t>
            </a:r>
          </a:p>
          <a:p>
            <a:endParaRPr lang="en-US" dirty="0"/>
          </a:p>
        </p:txBody>
      </p:sp>
    </p:spTree>
    <p:extLst>
      <p:ext uri="{BB962C8B-B14F-4D97-AF65-F5344CB8AC3E}">
        <p14:creationId xmlns:p14="http://schemas.microsoft.com/office/powerpoint/2010/main" val="9868457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19572" y="11113"/>
            <a:ext cx="8316924" cy="897607"/>
          </a:xfrm>
        </p:spPr>
        <p:txBody>
          <a:bodyPr/>
          <a:lstStyle/>
          <a:p>
            <a:r>
              <a:rPr lang="tr-TR" dirty="0" smtClean="0"/>
              <a:t>BETON SINIFI</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197" y="908720"/>
            <a:ext cx="6482455"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580" y="2240868"/>
            <a:ext cx="6635023" cy="1548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Metin kutusu 2"/>
          <p:cNvSpPr txBox="1"/>
          <p:nvPr/>
        </p:nvSpPr>
        <p:spPr>
          <a:xfrm>
            <a:off x="6876764" y="4761148"/>
            <a:ext cx="2159732" cy="1477328"/>
          </a:xfrm>
          <a:prstGeom prst="rect">
            <a:avLst/>
          </a:prstGeom>
          <a:noFill/>
        </p:spPr>
        <p:txBody>
          <a:bodyPr wrap="square" rtlCol="0">
            <a:spAutoFit/>
          </a:bodyPr>
          <a:lstStyle/>
          <a:p>
            <a:r>
              <a:rPr lang="en-US" dirty="0"/>
              <a:t>TS 500 (Mart 1982)’de </a:t>
            </a:r>
            <a:r>
              <a:rPr lang="en-US" dirty="0" err="1"/>
              <a:t>ve</a:t>
            </a:r>
            <a:r>
              <a:rPr lang="en-US" dirty="0"/>
              <a:t> </a:t>
            </a:r>
            <a:r>
              <a:rPr lang="en-US" dirty="0" err="1"/>
              <a:t>bazı</a:t>
            </a:r>
            <a:r>
              <a:rPr lang="en-US" dirty="0"/>
              <a:t> </a:t>
            </a:r>
            <a:r>
              <a:rPr lang="en-US" dirty="0" err="1"/>
              <a:t>şartnamelerde</a:t>
            </a:r>
            <a:endParaRPr lang="en-US" dirty="0"/>
          </a:p>
          <a:p>
            <a:r>
              <a:rPr lang="es-ES" dirty="0"/>
              <a:t>B 225 olarak verilen BS 18 (ya da C 18</a:t>
            </a:r>
            <a:r>
              <a:rPr lang="es-ES" dirty="0" smtClean="0"/>
              <a:t>)</a:t>
            </a:r>
            <a:endParaRPr lang="es-ES"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3897052"/>
            <a:ext cx="6000750"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1119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SAKARYA DEPREMSELLİK (1/2)</a:t>
            </a:r>
            <a:endParaRPr lang="en-US" dirty="0"/>
          </a:p>
        </p:txBody>
      </p:sp>
      <p:sp>
        <p:nvSpPr>
          <p:cNvPr id="3" name="İçerik Yer Tutucusu 2"/>
          <p:cNvSpPr>
            <a:spLocks noGrp="1"/>
          </p:cNvSpPr>
          <p:nvPr>
            <p:ph idx="1"/>
          </p:nvPr>
        </p:nvSpPr>
        <p:spPr/>
        <p:txBody>
          <a:bodyPr/>
          <a:lstStyle/>
          <a:p>
            <a:pPr marL="0" indent="0">
              <a:buNone/>
            </a:pPr>
            <a:r>
              <a:rPr lang="en-US" dirty="0" err="1"/>
              <a:t>Adapazarı</a:t>
            </a:r>
            <a:r>
              <a:rPr lang="en-US" dirty="0"/>
              <a:t> </a:t>
            </a:r>
            <a:r>
              <a:rPr lang="en-US" dirty="0" err="1"/>
              <a:t>ve</a:t>
            </a:r>
            <a:r>
              <a:rPr lang="en-US" dirty="0"/>
              <a:t> </a:t>
            </a:r>
            <a:r>
              <a:rPr lang="en-US" dirty="0" err="1"/>
              <a:t>yakın</a:t>
            </a:r>
            <a:r>
              <a:rPr lang="en-US" dirty="0"/>
              <a:t> </a:t>
            </a:r>
            <a:r>
              <a:rPr lang="en-US" dirty="0" err="1"/>
              <a:t>çevresini</a:t>
            </a:r>
            <a:r>
              <a:rPr lang="en-US" dirty="0"/>
              <a:t> </a:t>
            </a:r>
            <a:r>
              <a:rPr lang="en-US" dirty="0" err="1"/>
              <a:t>etkisi</a:t>
            </a:r>
            <a:r>
              <a:rPr lang="en-US" dirty="0"/>
              <a:t> </a:t>
            </a:r>
            <a:r>
              <a:rPr lang="en-US" dirty="0" err="1"/>
              <a:t>altında</a:t>
            </a:r>
            <a:r>
              <a:rPr lang="en-US" dirty="0"/>
              <a:t> </a:t>
            </a:r>
            <a:r>
              <a:rPr lang="en-US" dirty="0" err="1"/>
              <a:t>bulunduran</a:t>
            </a:r>
            <a:r>
              <a:rPr lang="en-US" dirty="0"/>
              <a:t> </a:t>
            </a:r>
            <a:r>
              <a:rPr lang="en-US" dirty="0" err="1"/>
              <a:t>Kuzey</a:t>
            </a:r>
            <a:r>
              <a:rPr lang="en-US" dirty="0"/>
              <a:t> </a:t>
            </a:r>
            <a:r>
              <a:rPr lang="en-US" dirty="0" err="1"/>
              <a:t>Anadolu</a:t>
            </a:r>
            <a:r>
              <a:rPr lang="en-US" dirty="0"/>
              <a:t> Fay (KAF) </a:t>
            </a:r>
            <a:r>
              <a:rPr lang="en-US" dirty="0" err="1"/>
              <a:t>Kuşağı</a:t>
            </a:r>
            <a:r>
              <a:rPr lang="en-US" dirty="0"/>
              <a:t> </a:t>
            </a:r>
            <a:r>
              <a:rPr lang="en-US" dirty="0" err="1"/>
              <a:t>sismik</a:t>
            </a:r>
            <a:r>
              <a:rPr lang="en-US" dirty="0"/>
              <a:t> </a:t>
            </a:r>
            <a:r>
              <a:rPr lang="en-US" dirty="0" err="1"/>
              <a:t>olarak</a:t>
            </a:r>
            <a:r>
              <a:rPr lang="en-US" dirty="0"/>
              <a:t> </a:t>
            </a:r>
            <a:r>
              <a:rPr lang="en-US" dirty="0" err="1"/>
              <a:t>dünyanın</a:t>
            </a:r>
            <a:r>
              <a:rPr lang="en-US" dirty="0"/>
              <a:t> en </a:t>
            </a:r>
            <a:r>
              <a:rPr lang="en-US" dirty="0" err="1"/>
              <a:t>önemli</a:t>
            </a:r>
            <a:r>
              <a:rPr lang="en-US" dirty="0"/>
              <a:t> </a:t>
            </a:r>
            <a:r>
              <a:rPr lang="en-US" dirty="0" err="1"/>
              <a:t>diri</a:t>
            </a:r>
            <a:r>
              <a:rPr lang="en-US" dirty="0"/>
              <a:t> </a:t>
            </a:r>
            <a:r>
              <a:rPr lang="en-US" dirty="0" err="1"/>
              <a:t>faylarından</a:t>
            </a:r>
            <a:r>
              <a:rPr lang="en-US" dirty="0"/>
              <a:t> </a:t>
            </a:r>
            <a:r>
              <a:rPr lang="en-US" dirty="0" err="1"/>
              <a:t>biri</a:t>
            </a:r>
            <a:r>
              <a:rPr lang="en-US" dirty="0"/>
              <a:t> </a:t>
            </a:r>
            <a:r>
              <a:rPr lang="en-US" dirty="0" err="1"/>
              <a:t>olup</a:t>
            </a:r>
            <a:r>
              <a:rPr lang="en-US" dirty="0"/>
              <a:t> </a:t>
            </a:r>
            <a:r>
              <a:rPr lang="en-US" dirty="0" err="1"/>
              <a:t>doğrultu</a:t>
            </a:r>
            <a:r>
              <a:rPr lang="en-US" dirty="0"/>
              <a:t> </a:t>
            </a:r>
            <a:r>
              <a:rPr lang="en-US" dirty="0" err="1"/>
              <a:t>atımlıdır</a:t>
            </a:r>
            <a:r>
              <a:rPr lang="en-US" dirty="0"/>
              <a:t>. </a:t>
            </a:r>
            <a:endParaRPr lang="tr-TR" dirty="0" smtClean="0"/>
          </a:p>
          <a:p>
            <a:pPr marL="0" indent="0">
              <a:buNone/>
            </a:pPr>
            <a:r>
              <a:rPr lang="en-US" dirty="0" smtClean="0"/>
              <a:t>KAF </a:t>
            </a:r>
            <a:r>
              <a:rPr lang="en-US" dirty="0"/>
              <a:t>‘ın </a:t>
            </a:r>
            <a:r>
              <a:rPr lang="en-US" dirty="0" err="1"/>
              <a:t>batı</a:t>
            </a:r>
            <a:r>
              <a:rPr lang="en-US" dirty="0"/>
              <a:t> </a:t>
            </a:r>
            <a:r>
              <a:rPr lang="en-US" dirty="0" err="1"/>
              <a:t>segmenti</a:t>
            </a:r>
            <a:r>
              <a:rPr lang="en-US" dirty="0"/>
              <a:t>, </a:t>
            </a:r>
            <a:r>
              <a:rPr lang="en-US" dirty="0" err="1"/>
              <a:t>Gerede</a:t>
            </a:r>
            <a:r>
              <a:rPr lang="en-US" dirty="0"/>
              <a:t>, </a:t>
            </a:r>
            <a:r>
              <a:rPr lang="en-US" dirty="0" err="1"/>
              <a:t>Bolu</a:t>
            </a:r>
            <a:r>
              <a:rPr lang="en-US" dirty="0"/>
              <a:t> </a:t>
            </a:r>
            <a:r>
              <a:rPr lang="en-US" dirty="0" err="1"/>
              <a:t>ve</a:t>
            </a:r>
            <a:r>
              <a:rPr lang="en-US" dirty="0"/>
              <a:t> </a:t>
            </a:r>
            <a:r>
              <a:rPr lang="en-US" dirty="0" err="1"/>
              <a:t>Mudurnu</a:t>
            </a:r>
            <a:r>
              <a:rPr lang="en-US" dirty="0"/>
              <a:t> </a:t>
            </a:r>
            <a:r>
              <a:rPr lang="en-US" dirty="0" err="1"/>
              <a:t>Suyu</a:t>
            </a:r>
            <a:r>
              <a:rPr lang="en-US" dirty="0"/>
              <a:t> </a:t>
            </a:r>
            <a:r>
              <a:rPr lang="en-US" dirty="0" err="1"/>
              <a:t>vadisi</a:t>
            </a:r>
            <a:r>
              <a:rPr lang="en-US" dirty="0"/>
              <a:t> </a:t>
            </a:r>
            <a:r>
              <a:rPr lang="en-US" dirty="0" err="1"/>
              <a:t>boyunca</a:t>
            </a:r>
            <a:r>
              <a:rPr lang="en-US" dirty="0"/>
              <a:t> </a:t>
            </a:r>
            <a:r>
              <a:rPr lang="en-US" dirty="0" err="1"/>
              <a:t>Dokurcun’a</a:t>
            </a:r>
            <a:r>
              <a:rPr lang="en-US" dirty="0"/>
              <a:t> </a:t>
            </a:r>
            <a:r>
              <a:rPr lang="en-US" dirty="0" err="1"/>
              <a:t>kadar</a:t>
            </a:r>
            <a:r>
              <a:rPr lang="en-US" dirty="0"/>
              <a:t> </a:t>
            </a:r>
            <a:r>
              <a:rPr lang="en-US" dirty="0" err="1"/>
              <a:t>tek</a:t>
            </a:r>
            <a:r>
              <a:rPr lang="en-US" dirty="0"/>
              <a:t> hat </a:t>
            </a:r>
            <a:r>
              <a:rPr lang="en-US" dirty="0" err="1"/>
              <a:t>halinde</a:t>
            </a:r>
            <a:r>
              <a:rPr lang="en-US" dirty="0"/>
              <a:t> </a:t>
            </a:r>
            <a:r>
              <a:rPr lang="en-US" dirty="0" err="1"/>
              <a:t>uzanır</a:t>
            </a:r>
            <a:r>
              <a:rPr lang="en-US" dirty="0"/>
              <a:t>. </a:t>
            </a:r>
            <a:endParaRPr lang="tr-TR" dirty="0" smtClean="0"/>
          </a:p>
          <a:p>
            <a:pPr marL="0" indent="0">
              <a:buNone/>
            </a:pPr>
            <a:r>
              <a:rPr lang="en-US" dirty="0" err="1" smtClean="0"/>
              <a:t>Dokurcun’dan</a:t>
            </a:r>
            <a:r>
              <a:rPr lang="en-US" dirty="0" smtClean="0"/>
              <a:t> </a:t>
            </a:r>
            <a:r>
              <a:rPr lang="en-US" dirty="0" err="1"/>
              <a:t>sonra</a:t>
            </a:r>
            <a:r>
              <a:rPr lang="en-US" dirty="0"/>
              <a:t> </a:t>
            </a:r>
            <a:r>
              <a:rPr lang="en-US" dirty="0" err="1"/>
              <a:t>iki</a:t>
            </a:r>
            <a:r>
              <a:rPr lang="en-US" dirty="0"/>
              <a:t> </a:t>
            </a:r>
            <a:r>
              <a:rPr lang="en-US" dirty="0" err="1"/>
              <a:t>ana</a:t>
            </a:r>
            <a:r>
              <a:rPr lang="en-US" dirty="0"/>
              <a:t> kola </a:t>
            </a:r>
            <a:r>
              <a:rPr lang="en-US" dirty="0" err="1"/>
              <a:t>ayrılan</a:t>
            </a:r>
            <a:r>
              <a:rPr lang="en-US" dirty="0"/>
              <a:t> </a:t>
            </a:r>
            <a:r>
              <a:rPr lang="en-US" dirty="0" err="1"/>
              <a:t>bu</a:t>
            </a:r>
            <a:r>
              <a:rPr lang="en-US" dirty="0"/>
              <a:t> </a:t>
            </a:r>
            <a:r>
              <a:rPr lang="en-US" dirty="0" err="1"/>
              <a:t>kuşak</a:t>
            </a:r>
            <a:r>
              <a:rPr lang="en-US" dirty="0"/>
              <a:t> </a:t>
            </a:r>
            <a:endParaRPr lang="tr-TR" dirty="0" smtClean="0"/>
          </a:p>
          <a:p>
            <a:pPr marL="0" indent="0">
              <a:buNone/>
            </a:pPr>
            <a:r>
              <a:rPr lang="tr-TR" dirty="0" smtClean="0"/>
              <a:t>G</a:t>
            </a:r>
            <a:r>
              <a:rPr lang="en-US" dirty="0" err="1" smtClean="0"/>
              <a:t>üneyde</a:t>
            </a:r>
            <a:endParaRPr lang="tr-TR" dirty="0" smtClean="0"/>
          </a:p>
          <a:p>
            <a:pPr marL="0" indent="0">
              <a:buNone/>
            </a:pPr>
            <a:r>
              <a:rPr lang="en-US" dirty="0" err="1" smtClean="0"/>
              <a:t>Geyve</a:t>
            </a:r>
            <a:r>
              <a:rPr lang="en-US" dirty="0"/>
              <a:t>, </a:t>
            </a:r>
            <a:r>
              <a:rPr lang="en-US" dirty="0" err="1"/>
              <a:t>Pamukova</a:t>
            </a:r>
            <a:r>
              <a:rPr lang="en-US" dirty="0"/>
              <a:t>, </a:t>
            </a:r>
            <a:r>
              <a:rPr lang="en-US" dirty="0" err="1"/>
              <a:t>İznik</a:t>
            </a:r>
            <a:r>
              <a:rPr lang="en-US" dirty="0"/>
              <a:t>, </a:t>
            </a:r>
            <a:r>
              <a:rPr lang="en-US" dirty="0" err="1"/>
              <a:t>Gemlik</a:t>
            </a:r>
            <a:r>
              <a:rPr lang="en-US" dirty="0"/>
              <a:t>, Bursa, </a:t>
            </a:r>
            <a:r>
              <a:rPr lang="en-US" dirty="0" err="1"/>
              <a:t>Manyas</a:t>
            </a:r>
            <a:r>
              <a:rPr lang="en-US" dirty="0"/>
              <a:t>, </a:t>
            </a:r>
            <a:r>
              <a:rPr lang="en-US" dirty="0" err="1"/>
              <a:t>Yenice</a:t>
            </a:r>
            <a:r>
              <a:rPr lang="en-US" dirty="0"/>
              <a:t>, </a:t>
            </a:r>
            <a:r>
              <a:rPr lang="en-US" dirty="0" err="1"/>
              <a:t>Gönen</a:t>
            </a:r>
            <a:r>
              <a:rPr lang="en-US" dirty="0"/>
              <a:t> </a:t>
            </a:r>
            <a:r>
              <a:rPr lang="en-US" dirty="0" err="1"/>
              <a:t>üzerinden</a:t>
            </a:r>
            <a:r>
              <a:rPr lang="en-US" dirty="0"/>
              <a:t> </a:t>
            </a:r>
            <a:r>
              <a:rPr lang="en-US" dirty="0" err="1"/>
              <a:t>Ege</a:t>
            </a:r>
            <a:r>
              <a:rPr lang="en-US" dirty="0"/>
              <a:t> </a:t>
            </a:r>
            <a:r>
              <a:rPr lang="en-US" dirty="0" err="1"/>
              <a:t>Denizi’ne</a:t>
            </a:r>
            <a:r>
              <a:rPr lang="en-US" dirty="0"/>
              <a:t>; </a:t>
            </a:r>
            <a:endParaRPr lang="tr-TR" dirty="0" smtClean="0"/>
          </a:p>
          <a:p>
            <a:pPr marL="0" indent="0">
              <a:buNone/>
            </a:pPr>
            <a:r>
              <a:rPr lang="tr-TR" dirty="0" smtClean="0"/>
              <a:t>K</a:t>
            </a:r>
            <a:r>
              <a:rPr lang="en-US" dirty="0" err="1" smtClean="0"/>
              <a:t>uzeyde</a:t>
            </a:r>
            <a:r>
              <a:rPr lang="en-US" dirty="0" smtClean="0"/>
              <a:t> </a:t>
            </a:r>
            <a:r>
              <a:rPr lang="en-US" dirty="0" err="1" smtClean="0"/>
              <a:t>ise</a:t>
            </a:r>
            <a:endParaRPr lang="tr-TR" dirty="0" smtClean="0"/>
          </a:p>
          <a:p>
            <a:pPr marL="0" indent="0">
              <a:buNone/>
            </a:pPr>
            <a:r>
              <a:rPr lang="en-US" dirty="0" err="1" smtClean="0"/>
              <a:t>Arifiye</a:t>
            </a:r>
            <a:r>
              <a:rPr lang="en-US" dirty="0"/>
              <a:t>, </a:t>
            </a:r>
            <a:r>
              <a:rPr lang="en-US" dirty="0" err="1"/>
              <a:t>Sapanca</a:t>
            </a:r>
            <a:r>
              <a:rPr lang="en-US" dirty="0"/>
              <a:t>, </a:t>
            </a:r>
            <a:r>
              <a:rPr lang="en-US" dirty="0" err="1"/>
              <a:t>İzmit</a:t>
            </a:r>
            <a:r>
              <a:rPr lang="en-US" dirty="0"/>
              <a:t> </a:t>
            </a:r>
            <a:r>
              <a:rPr lang="en-US" dirty="0" err="1"/>
              <a:t>Körfezi</a:t>
            </a:r>
            <a:r>
              <a:rPr lang="en-US" dirty="0"/>
              <a:t>, Marmara </a:t>
            </a:r>
            <a:r>
              <a:rPr lang="en-US" dirty="0" err="1"/>
              <a:t>Denizi</a:t>
            </a:r>
            <a:r>
              <a:rPr lang="en-US" dirty="0"/>
              <a:t> </a:t>
            </a:r>
            <a:r>
              <a:rPr lang="en-US" dirty="0" err="1"/>
              <a:t>ve</a:t>
            </a:r>
            <a:r>
              <a:rPr lang="en-US" dirty="0"/>
              <a:t> </a:t>
            </a:r>
            <a:r>
              <a:rPr lang="en-US" dirty="0" err="1"/>
              <a:t>Tekirdağ</a:t>
            </a:r>
            <a:r>
              <a:rPr lang="en-US" dirty="0"/>
              <a:t> </a:t>
            </a:r>
            <a:r>
              <a:rPr lang="en-US" dirty="0" err="1"/>
              <a:t>üzerinden</a:t>
            </a:r>
            <a:r>
              <a:rPr lang="en-US" dirty="0"/>
              <a:t> </a:t>
            </a:r>
            <a:r>
              <a:rPr lang="en-US" dirty="0" err="1"/>
              <a:t>Saros</a:t>
            </a:r>
            <a:r>
              <a:rPr lang="en-US" dirty="0"/>
              <a:t> </a:t>
            </a:r>
            <a:r>
              <a:rPr lang="en-US" dirty="0" err="1"/>
              <a:t>Körfezine</a:t>
            </a:r>
            <a:r>
              <a:rPr lang="en-US" dirty="0"/>
              <a:t> (</a:t>
            </a:r>
            <a:r>
              <a:rPr lang="en-US" dirty="0" err="1"/>
              <a:t>Ege</a:t>
            </a:r>
            <a:r>
              <a:rPr lang="en-US" dirty="0"/>
              <a:t> </a:t>
            </a:r>
            <a:r>
              <a:rPr lang="en-US" dirty="0" err="1"/>
              <a:t>Denizi</a:t>
            </a:r>
            <a:r>
              <a:rPr lang="en-US" dirty="0"/>
              <a:t>) </a:t>
            </a:r>
            <a:r>
              <a:rPr lang="en-US" dirty="0" err="1"/>
              <a:t>ulaşır</a:t>
            </a:r>
            <a:r>
              <a:rPr lang="en-US" dirty="0" smtClean="0"/>
              <a:t>.</a:t>
            </a:r>
            <a:endParaRPr lang="en-US" dirty="0"/>
          </a:p>
        </p:txBody>
      </p:sp>
    </p:spTree>
    <p:extLst>
      <p:ext uri="{BB962C8B-B14F-4D97-AF65-F5344CB8AC3E}">
        <p14:creationId xmlns:p14="http://schemas.microsoft.com/office/powerpoint/2010/main" val="63887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SAKARYA DEPREMSELLİK </a:t>
            </a:r>
            <a:r>
              <a:rPr lang="tr-TR" dirty="0" smtClean="0"/>
              <a:t>(2/2</a:t>
            </a:r>
            <a:r>
              <a:rPr lang="tr-TR" dirty="0"/>
              <a:t>)</a:t>
            </a:r>
            <a:endParaRPr lang="en-US" dirty="0"/>
          </a:p>
        </p:txBody>
      </p:sp>
      <p:sp>
        <p:nvSpPr>
          <p:cNvPr id="3" name="İçerik Yer Tutucusu 2"/>
          <p:cNvSpPr>
            <a:spLocks noGrp="1"/>
          </p:cNvSpPr>
          <p:nvPr>
            <p:ph idx="1"/>
          </p:nvPr>
        </p:nvSpPr>
        <p:spPr/>
        <p:txBody>
          <a:bodyPr/>
          <a:lstStyle/>
          <a:p>
            <a:pPr marL="0" indent="0">
              <a:buNone/>
            </a:pPr>
            <a:r>
              <a:rPr lang="tr-TR" dirty="0" smtClean="0"/>
              <a:t>Son yüzyılda</a:t>
            </a:r>
          </a:p>
          <a:p>
            <a:r>
              <a:rPr lang="en-US" dirty="0" err="1" smtClean="0"/>
              <a:t>Hendek</a:t>
            </a:r>
            <a:r>
              <a:rPr lang="en-US" dirty="0" smtClean="0"/>
              <a:t> </a:t>
            </a:r>
            <a:r>
              <a:rPr lang="en-US" dirty="0"/>
              <a:t>(1943, </a:t>
            </a:r>
            <a:r>
              <a:rPr lang="en-US" dirty="0" err="1"/>
              <a:t>Ms</a:t>
            </a:r>
            <a:r>
              <a:rPr lang="en-US" dirty="0"/>
              <a:t>=6.6 ) </a:t>
            </a:r>
            <a:endParaRPr lang="tr-TR" dirty="0" smtClean="0"/>
          </a:p>
          <a:p>
            <a:r>
              <a:rPr lang="en-US" dirty="0" err="1" smtClean="0"/>
              <a:t>Abant</a:t>
            </a:r>
            <a:r>
              <a:rPr lang="en-US" dirty="0" smtClean="0"/>
              <a:t> </a:t>
            </a:r>
            <a:r>
              <a:rPr lang="en-US" dirty="0" err="1"/>
              <a:t>Depremi</a:t>
            </a:r>
            <a:r>
              <a:rPr lang="en-US" dirty="0"/>
              <a:t> (1957, </a:t>
            </a:r>
            <a:r>
              <a:rPr lang="en-US" dirty="0" err="1"/>
              <a:t>Ms</a:t>
            </a:r>
            <a:r>
              <a:rPr lang="en-US" dirty="0"/>
              <a:t>=7.1), </a:t>
            </a:r>
            <a:endParaRPr lang="tr-TR" dirty="0" smtClean="0"/>
          </a:p>
          <a:p>
            <a:r>
              <a:rPr lang="en-US" dirty="0" err="1" smtClean="0"/>
              <a:t>Adapazarı-Mudurnu</a:t>
            </a:r>
            <a:r>
              <a:rPr lang="en-US" dirty="0" smtClean="0"/>
              <a:t> </a:t>
            </a:r>
            <a:r>
              <a:rPr lang="en-US" dirty="0" err="1"/>
              <a:t>Depremi</a:t>
            </a:r>
            <a:r>
              <a:rPr lang="en-US" dirty="0"/>
              <a:t> (1967, </a:t>
            </a:r>
            <a:r>
              <a:rPr lang="en-US" dirty="0" err="1"/>
              <a:t>Ms</a:t>
            </a:r>
            <a:r>
              <a:rPr lang="en-US" dirty="0"/>
              <a:t>=6.8), </a:t>
            </a:r>
            <a:endParaRPr lang="tr-TR" dirty="0" smtClean="0"/>
          </a:p>
          <a:p>
            <a:r>
              <a:rPr lang="en-US" dirty="0" smtClean="0"/>
              <a:t>Marmara </a:t>
            </a:r>
            <a:r>
              <a:rPr lang="en-US" dirty="0" err="1"/>
              <a:t>Depremi</a:t>
            </a:r>
            <a:r>
              <a:rPr lang="en-US" dirty="0"/>
              <a:t> (1999, Mw=7.4) </a:t>
            </a:r>
            <a:r>
              <a:rPr lang="en-US" dirty="0" err="1"/>
              <a:t>ve</a:t>
            </a:r>
            <a:r>
              <a:rPr lang="en-US" dirty="0"/>
              <a:t> </a:t>
            </a:r>
            <a:endParaRPr lang="tr-TR" dirty="0" smtClean="0"/>
          </a:p>
          <a:p>
            <a:r>
              <a:rPr lang="en-US" dirty="0" err="1" smtClean="0"/>
              <a:t>Düzce</a:t>
            </a:r>
            <a:r>
              <a:rPr lang="en-US" dirty="0" smtClean="0"/>
              <a:t> </a:t>
            </a:r>
            <a:r>
              <a:rPr lang="en-US" dirty="0" err="1"/>
              <a:t>Depremi</a:t>
            </a:r>
            <a:r>
              <a:rPr lang="en-US" dirty="0"/>
              <a:t> (1999, Mw=7.2) </a:t>
            </a:r>
            <a:r>
              <a:rPr lang="en-US" dirty="0" err="1"/>
              <a:t>bölgeyi</a:t>
            </a:r>
            <a:r>
              <a:rPr lang="en-US" dirty="0"/>
              <a:t> </a:t>
            </a:r>
            <a:r>
              <a:rPr lang="en-US" dirty="0" err="1"/>
              <a:t>etkileyen</a:t>
            </a:r>
            <a:r>
              <a:rPr lang="en-US" dirty="0"/>
              <a:t> </a:t>
            </a:r>
            <a:r>
              <a:rPr lang="en-US" dirty="0" err="1"/>
              <a:t>büyük</a:t>
            </a:r>
            <a:r>
              <a:rPr lang="en-US" dirty="0"/>
              <a:t> </a:t>
            </a:r>
            <a:r>
              <a:rPr lang="en-US" dirty="0" err="1"/>
              <a:t>depremlerdendir</a:t>
            </a:r>
            <a:r>
              <a:rPr lang="en-US" dirty="0"/>
              <a:t>. </a:t>
            </a:r>
            <a:endParaRPr lang="tr-TR" dirty="0" smtClean="0"/>
          </a:p>
          <a:p>
            <a:pPr marL="0" indent="0">
              <a:buNone/>
            </a:pPr>
            <a:r>
              <a:rPr lang="en-US" dirty="0" err="1" smtClean="0"/>
              <a:t>Özellikle</a:t>
            </a:r>
            <a:r>
              <a:rPr lang="en-US" dirty="0" smtClean="0"/>
              <a:t> </a:t>
            </a:r>
            <a:r>
              <a:rPr lang="en-US" dirty="0"/>
              <a:t>1967 </a:t>
            </a:r>
            <a:r>
              <a:rPr lang="en-US" dirty="0" err="1"/>
              <a:t>Adapazarı-Mudurnu</a:t>
            </a:r>
            <a:r>
              <a:rPr lang="en-US" dirty="0"/>
              <a:t> </a:t>
            </a:r>
            <a:r>
              <a:rPr lang="en-US" dirty="0" err="1"/>
              <a:t>ve</a:t>
            </a:r>
            <a:r>
              <a:rPr lang="en-US" dirty="0"/>
              <a:t> 1999 Marmara </a:t>
            </a:r>
            <a:r>
              <a:rPr lang="en-US" dirty="0" err="1"/>
              <a:t>Depremleri</a:t>
            </a:r>
            <a:r>
              <a:rPr lang="en-US" dirty="0"/>
              <a:t> </a:t>
            </a:r>
            <a:r>
              <a:rPr lang="en-US" dirty="0" err="1"/>
              <a:t>bölgede</a:t>
            </a:r>
            <a:r>
              <a:rPr lang="en-US" dirty="0"/>
              <a:t> </a:t>
            </a:r>
            <a:r>
              <a:rPr lang="en-US" dirty="0" err="1"/>
              <a:t>çok</a:t>
            </a:r>
            <a:r>
              <a:rPr lang="en-US" dirty="0"/>
              <a:t> </a:t>
            </a:r>
            <a:r>
              <a:rPr lang="en-US" dirty="0" err="1"/>
              <a:t>şiddetli</a:t>
            </a:r>
            <a:r>
              <a:rPr lang="en-US" dirty="0"/>
              <a:t> </a:t>
            </a:r>
            <a:r>
              <a:rPr lang="en-US" dirty="0" err="1"/>
              <a:t>hissedilmiş</a:t>
            </a:r>
            <a:r>
              <a:rPr lang="en-US" dirty="0"/>
              <a:t> </a:t>
            </a:r>
            <a:r>
              <a:rPr lang="en-US" dirty="0" err="1"/>
              <a:t>ve</a:t>
            </a:r>
            <a:r>
              <a:rPr lang="en-US" dirty="0"/>
              <a:t> </a:t>
            </a:r>
            <a:r>
              <a:rPr lang="en-US" dirty="0" err="1"/>
              <a:t>önemli</a:t>
            </a:r>
            <a:r>
              <a:rPr lang="en-US" dirty="0"/>
              <a:t> </a:t>
            </a:r>
            <a:r>
              <a:rPr lang="en-US" dirty="0" err="1"/>
              <a:t>oranda</a:t>
            </a:r>
            <a:r>
              <a:rPr lang="en-US" dirty="0"/>
              <a:t> can </a:t>
            </a:r>
            <a:r>
              <a:rPr lang="en-US" dirty="0" err="1"/>
              <a:t>ve</a:t>
            </a:r>
            <a:r>
              <a:rPr lang="en-US" dirty="0"/>
              <a:t> mal </a:t>
            </a:r>
            <a:r>
              <a:rPr lang="en-US" dirty="0" err="1"/>
              <a:t>kaybına</a:t>
            </a:r>
            <a:r>
              <a:rPr lang="en-US" dirty="0"/>
              <a:t> </a:t>
            </a:r>
            <a:r>
              <a:rPr lang="en-US" dirty="0" err="1"/>
              <a:t>neden</a:t>
            </a:r>
            <a:r>
              <a:rPr lang="en-US" dirty="0"/>
              <a:t> </a:t>
            </a:r>
            <a:r>
              <a:rPr lang="en-US" dirty="0" err="1"/>
              <a:t>olmuştur</a:t>
            </a:r>
            <a:r>
              <a:rPr lang="en-US" dirty="0"/>
              <a:t>. Her </a:t>
            </a:r>
            <a:r>
              <a:rPr lang="en-US" dirty="0" err="1"/>
              <a:t>iki</a:t>
            </a:r>
            <a:r>
              <a:rPr lang="en-US" dirty="0"/>
              <a:t> </a:t>
            </a:r>
            <a:r>
              <a:rPr lang="en-US" dirty="0" err="1"/>
              <a:t>depremde</a:t>
            </a:r>
            <a:r>
              <a:rPr lang="en-US" dirty="0"/>
              <a:t> de </a:t>
            </a:r>
            <a:r>
              <a:rPr lang="en-US" dirty="0" err="1"/>
              <a:t>yüzeyde</a:t>
            </a:r>
            <a:r>
              <a:rPr lang="en-US" dirty="0"/>
              <a:t> </a:t>
            </a:r>
            <a:r>
              <a:rPr lang="en-US" dirty="0" err="1"/>
              <a:t>geniş</a:t>
            </a:r>
            <a:r>
              <a:rPr lang="en-US" dirty="0"/>
              <a:t> </a:t>
            </a:r>
            <a:r>
              <a:rPr lang="en-US" dirty="0" err="1"/>
              <a:t>kırılmalar</a:t>
            </a:r>
            <a:r>
              <a:rPr lang="en-US" dirty="0"/>
              <a:t> </a:t>
            </a:r>
            <a:r>
              <a:rPr lang="en-US" dirty="0" err="1"/>
              <a:t>meydana</a:t>
            </a:r>
            <a:r>
              <a:rPr lang="en-US" dirty="0"/>
              <a:t> </a:t>
            </a:r>
            <a:r>
              <a:rPr lang="en-US" dirty="0" err="1"/>
              <a:t>gelmiş</a:t>
            </a:r>
            <a:r>
              <a:rPr lang="en-US" dirty="0"/>
              <a:t>, </a:t>
            </a:r>
            <a:r>
              <a:rPr lang="en-US" dirty="0" err="1"/>
              <a:t>yapılar</a:t>
            </a:r>
            <a:r>
              <a:rPr lang="en-US" dirty="0"/>
              <a:t> </a:t>
            </a:r>
            <a:r>
              <a:rPr lang="en-US" dirty="0" err="1"/>
              <a:t>ötelenmiş</a:t>
            </a:r>
            <a:r>
              <a:rPr lang="en-US" dirty="0"/>
              <a:t> </a:t>
            </a:r>
            <a:r>
              <a:rPr lang="en-US" dirty="0" err="1"/>
              <a:t>ve</a:t>
            </a:r>
            <a:r>
              <a:rPr lang="en-US" dirty="0"/>
              <a:t> </a:t>
            </a:r>
            <a:r>
              <a:rPr lang="en-US" dirty="0" err="1" smtClean="0"/>
              <a:t>yıkılmıştır</a:t>
            </a:r>
            <a:endParaRPr lang="en-US" dirty="0"/>
          </a:p>
        </p:txBody>
      </p:sp>
    </p:spTree>
    <p:extLst>
      <p:ext uri="{BB962C8B-B14F-4D97-AF65-F5344CB8AC3E}">
        <p14:creationId xmlns:p14="http://schemas.microsoft.com/office/powerpoint/2010/main" val="23064599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541086261"/>
              </p:ext>
            </p:extLst>
          </p:nvPr>
        </p:nvGraphicFramePr>
        <p:xfrm>
          <a:off x="467544" y="584684"/>
          <a:ext cx="8244916" cy="6111810"/>
        </p:xfrm>
        <a:graphic>
          <a:graphicData uri="http://schemas.openxmlformats.org/drawingml/2006/table">
            <a:tbl>
              <a:tblPr firstRow="1" firstCol="1" lastRow="1" lastCol="1" bandRow="1" bandCol="1">
                <a:tableStyleId>{5C22544A-7EE6-4342-B048-85BDC9FD1C3A}</a:tableStyleId>
              </a:tblPr>
              <a:tblGrid>
                <a:gridCol w="2053732"/>
                <a:gridCol w="2063728"/>
                <a:gridCol w="2063728"/>
                <a:gridCol w="2063728"/>
              </a:tblGrid>
              <a:tr h="366814">
                <a:tc gridSpan="2">
                  <a:txBody>
                    <a:bodyPr/>
                    <a:lstStyle/>
                    <a:p>
                      <a:pPr algn="just" hangingPunct="0">
                        <a:spcAft>
                          <a:spcPts val="0"/>
                        </a:spcAft>
                      </a:pPr>
                      <a:r>
                        <a:rPr lang="tr-TR" sz="2000" dirty="0">
                          <a:effectLst/>
                        </a:rPr>
                        <a:t>2001 DSİ Sondajı</a:t>
                      </a:r>
                      <a:endParaRPr lang="en-US" sz="2000" dirty="0">
                        <a:effectLst/>
                        <a:latin typeface="Arial"/>
                        <a:ea typeface="Times New Roman"/>
                      </a:endParaRPr>
                    </a:p>
                  </a:txBody>
                  <a:tcPr marL="68580" marR="68580" marT="0" marB="0"/>
                </a:tc>
                <a:tc hMerge="1">
                  <a:txBody>
                    <a:bodyPr/>
                    <a:lstStyle/>
                    <a:p>
                      <a:endParaRPr lang="en-US"/>
                    </a:p>
                  </a:txBody>
                  <a:tcPr/>
                </a:tc>
                <a:tc gridSpan="2">
                  <a:txBody>
                    <a:bodyPr/>
                    <a:lstStyle/>
                    <a:p>
                      <a:pPr algn="just" hangingPunct="0">
                        <a:spcAft>
                          <a:spcPts val="0"/>
                        </a:spcAft>
                      </a:pPr>
                      <a:r>
                        <a:rPr lang="tr-TR" sz="2000" dirty="0" smtClean="0">
                          <a:effectLst/>
                        </a:rPr>
                        <a:t>108M303 </a:t>
                      </a:r>
                      <a:r>
                        <a:rPr lang="tr-TR" sz="2000" dirty="0" err="1" smtClean="0">
                          <a:effectLst/>
                        </a:rPr>
                        <a:t>Geoteknik</a:t>
                      </a:r>
                      <a:r>
                        <a:rPr lang="tr-TR" sz="2000" dirty="0" smtClean="0">
                          <a:effectLst/>
                        </a:rPr>
                        <a:t>  Sondajı</a:t>
                      </a:r>
                      <a:endParaRPr lang="en-US" sz="2000" dirty="0">
                        <a:effectLst/>
                        <a:latin typeface="Arial"/>
                        <a:ea typeface="Times New Roman"/>
                      </a:endParaRPr>
                    </a:p>
                  </a:txBody>
                  <a:tcPr marL="68580" marR="68580" marT="0" marB="0">
                    <a:solidFill>
                      <a:schemeClr val="accent3">
                        <a:lumMod val="75000"/>
                      </a:schemeClr>
                    </a:solidFill>
                  </a:tcPr>
                </a:tc>
                <a:tc hMerge="1">
                  <a:txBody>
                    <a:bodyPr/>
                    <a:lstStyle/>
                    <a:p>
                      <a:endParaRPr lang="en-US"/>
                    </a:p>
                  </a:txBody>
                  <a:tcPr/>
                </a:tc>
              </a:tr>
              <a:tr h="584535">
                <a:tc>
                  <a:txBody>
                    <a:bodyPr/>
                    <a:lstStyle/>
                    <a:p>
                      <a:pPr algn="just" hangingPunct="0">
                        <a:spcAft>
                          <a:spcPts val="0"/>
                        </a:spcAft>
                      </a:pPr>
                      <a:r>
                        <a:rPr lang="tr-TR" sz="2000" dirty="0">
                          <a:effectLst/>
                        </a:rPr>
                        <a:t>Derinlik (m)</a:t>
                      </a:r>
                      <a:endParaRPr lang="en-US" sz="2000" dirty="0">
                        <a:effectLst/>
                        <a:latin typeface="Arial"/>
                        <a:ea typeface="Times New Roman"/>
                      </a:endParaRPr>
                    </a:p>
                  </a:txBody>
                  <a:tcPr marL="68580" marR="68580" marT="0" marB="0"/>
                </a:tc>
                <a:tc>
                  <a:txBody>
                    <a:bodyPr/>
                    <a:lstStyle/>
                    <a:p>
                      <a:pPr algn="just" hangingPunct="0">
                        <a:spcAft>
                          <a:spcPts val="0"/>
                        </a:spcAft>
                      </a:pPr>
                      <a:r>
                        <a:rPr lang="tr-TR" sz="2000" dirty="0">
                          <a:effectLst/>
                        </a:rPr>
                        <a:t>Arazide Tanımlama</a:t>
                      </a:r>
                      <a:endParaRPr lang="en-US" sz="2000" dirty="0">
                        <a:effectLst/>
                        <a:latin typeface="Arial"/>
                        <a:ea typeface="Times New Roman"/>
                      </a:endParaRPr>
                    </a:p>
                  </a:txBody>
                  <a:tcPr marL="68580" marR="68580" marT="0" marB="0"/>
                </a:tc>
                <a:tc>
                  <a:txBody>
                    <a:bodyPr/>
                    <a:lstStyle/>
                    <a:p>
                      <a:pPr algn="just" hangingPunct="0">
                        <a:spcAft>
                          <a:spcPts val="0"/>
                        </a:spcAft>
                      </a:pPr>
                      <a:r>
                        <a:rPr lang="tr-TR" sz="2000" dirty="0">
                          <a:effectLst/>
                        </a:rPr>
                        <a:t>Derinlik (m)</a:t>
                      </a:r>
                      <a:endParaRPr lang="en-US" sz="2000" dirty="0">
                        <a:effectLst/>
                        <a:latin typeface="Arial"/>
                        <a:ea typeface="Times New Roman"/>
                      </a:endParaRPr>
                    </a:p>
                  </a:txBody>
                  <a:tcPr marL="68580" marR="68580" marT="0" marB="0"/>
                </a:tc>
                <a:tc>
                  <a:txBody>
                    <a:bodyPr/>
                    <a:lstStyle/>
                    <a:p>
                      <a:pPr algn="just" hangingPunct="0">
                        <a:spcAft>
                          <a:spcPts val="0"/>
                        </a:spcAft>
                      </a:pPr>
                      <a:r>
                        <a:rPr lang="tr-TR" sz="2000" dirty="0">
                          <a:effectLst/>
                        </a:rPr>
                        <a:t>Arazide Tanımlama</a:t>
                      </a:r>
                      <a:endParaRPr lang="en-US" sz="2000" dirty="0">
                        <a:effectLst/>
                        <a:latin typeface="Arial"/>
                        <a:ea typeface="Times New Roman"/>
                      </a:endParaRPr>
                    </a:p>
                  </a:txBody>
                  <a:tcPr marL="68580" marR="68580" marT="0" marB="0">
                    <a:solidFill>
                      <a:schemeClr val="bg1"/>
                    </a:solidFill>
                  </a:tcPr>
                </a:tc>
              </a:tr>
              <a:tr h="366814">
                <a:tc>
                  <a:txBody>
                    <a:bodyPr/>
                    <a:lstStyle/>
                    <a:p>
                      <a:pPr algn="just" hangingPunct="0">
                        <a:spcAft>
                          <a:spcPts val="0"/>
                        </a:spcAft>
                      </a:pPr>
                      <a:r>
                        <a:rPr lang="tr-TR" sz="2000" dirty="0">
                          <a:effectLst/>
                        </a:rPr>
                        <a:t> 0.00 –  0.50</a:t>
                      </a:r>
                      <a:endParaRPr lang="en-US" sz="2000" dirty="0">
                        <a:effectLst/>
                        <a:latin typeface="Arial"/>
                        <a:ea typeface="Times New Roman"/>
                      </a:endParaRPr>
                    </a:p>
                  </a:txBody>
                  <a:tcPr marL="68580" marR="68580" marT="0" marB="0"/>
                </a:tc>
                <a:tc>
                  <a:txBody>
                    <a:bodyPr/>
                    <a:lstStyle/>
                    <a:p>
                      <a:pPr algn="just" hangingPunct="0">
                        <a:spcAft>
                          <a:spcPts val="0"/>
                        </a:spcAft>
                      </a:pPr>
                      <a:r>
                        <a:rPr lang="tr-TR" sz="2000">
                          <a:effectLst/>
                        </a:rPr>
                        <a:t>Dolgu</a:t>
                      </a:r>
                      <a:endParaRPr lang="en-US" sz="2000">
                        <a:effectLst/>
                        <a:latin typeface="Arial"/>
                        <a:ea typeface="Times New Roman"/>
                      </a:endParaRPr>
                    </a:p>
                  </a:txBody>
                  <a:tcPr marL="68580" marR="68580" marT="0" marB="0"/>
                </a:tc>
                <a:tc>
                  <a:txBody>
                    <a:bodyPr/>
                    <a:lstStyle/>
                    <a:p>
                      <a:pPr algn="just" hangingPunct="0">
                        <a:spcAft>
                          <a:spcPts val="0"/>
                        </a:spcAft>
                      </a:pPr>
                      <a:r>
                        <a:rPr lang="tr-TR" sz="2000">
                          <a:effectLst/>
                        </a:rPr>
                        <a:t>0.00 – 2.00</a:t>
                      </a:r>
                      <a:endParaRPr lang="en-US" sz="2000">
                        <a:effectLst/>
                        <a:latin typeface="Arial"/>
                        <a:ea typeface="Times New Roman"/>
                      </a:endParaRPr>
                    </a:p>
                  </a:txBody>
                  <a:tcPr marL="68580" marR="68580" marT="0" marB="0"/>
                </a:tc>
                <a:tc>
                  <a:txBody>
                    <a:bodyPr/>
                    <a:lstStyle/>
                    <a:p>
                      <a:pPr algn="just" hangingPunct="0">
                        <a:spcAft>
                          <a:spcPts val="0"/>
                        </a:spcAft>
                      </a:pPr>
                      <a:r>
                        <a:rPr lang="tr-TR" sz="2000" dirty="0">
                          <a:effectLst/>
                        </a:rPr>
                        <a:t>Dolgu</a:t>
                      </a:r>
                      <a:endParaRPr lang="en-US" sz="2000" dirty="0">
                        <a:effectLst/>
                        <a:latin typeface="Arial"/>
                        <a:ea typeface="Times New Roman"/>
                      </a:endParaRPr>
                    </a:p>
                  </a:txBody>
                  <a:tcPr marL="68580" marR="68580" marT="0" marB="0">
                    <a:solidFill>
                      <a:schemeClr val="bg1"/>
                    </a:solidFill>
                  </a:tcPr>
                </a:tc>
              </a:tr>
              <a:tr h="366814">
                <a:tc>
                  <a:txBody>
                    <a:bodyPr/>
                    <a:lstStyle/>
                    <a:p>
                      <a:pPr algn="just" hangingPunct="0">
                        <a:spcAft>
                          <a:spcPts val="0"/>
                        </a:spcAft>
                      </a:pPr>
                      <a:r>
                        <a:rPr lang="tr-TR" sz="2000" dirty="0">
                          <a:effectLst/>
                        </a:rPr>
                        <a:t> 0.50 –  6.70</a:t>
                      </a:r>
                      <a:endParaRPr lang="en-US" sz="2000" dirty="0">
                        <a:effectLst/>
                        <a:latin typeface="Arial"/>
                        <a:ea typeface="Times New Roman"/>
                      </a:endParaRPr>
                    </a:p>
                  </a:txBody>
                  <a:tcPr marL="68580" marR="68580" marT="0" marB="0"/>
                </a:tc>
                <a:tc>
                  <a:txBody>
                    <a:bodyPr/>
                    <a:lstStyle/>
                    <a:p>
                      <a:pPr algn="just" hangingPunct="0">
                        <a:spcAft>
                          <a:spcPts val="0"/>
                        </a:spcAft>
                      </a:pPr>
                      <a:r>
                        <a:rPr lang="tr-TR" sz="2000" dirty="0" err="1">
                          <a:effectLst/>
                        </a:rPr>
                        <a:t>Silt</a:t>
                      </a:r>
                      <a:endParaRPr lang="en-US" sz="2000" dirty="0">
                        <a:effectLst/>
                        <a:latin typeface="Arial"/>
                        <a:ea typeface="Times New Roman"/>
                      </a:endParaRPr>
                    </a:p>
                  </a:txBody>
                  <a:tcPr marL="68580" marR="68580" marT="0" marB="0"/>
                </a:tc>
                <a:tc>
                  <a:txBody>
                    <a:bodyPr/>
                    <a:lstStyle/>
                    <a:p>
                      <a:pPr algn="just" hangingPunct="0">
                        <a:spcAft>
                          <a:spcPts val="0"/>
                        </a:spcAft>
                      </a:pPr>
                      <a:r>
                        <a:rPr lang="tr-TR" sz="2000">
                          <a:effectLst/>
                        </a:rPr>
                        <a:t>2.00 – 8.00</a:t>
                      </a:r>
                      <a:endParaRPr lang="en-US" sz="2000">
                        <a:effectLst/>
                        <a:latin typeface="Arial"/>
                        <a:ea typeface="Times New Roman"/>
                      </a:endParaRPr>
                    </a:p>
                  </a:txBody>
                  <a:tcPr marL="68580" marR="68580" marT="0" marB="0"/>
                </a:tc>
                <a:tc>
                  <a:txBody>
                    <a:bodyPr/>
                    <a:lstStyle/>
                    <a:p>
                      <a:pPr algn="just" hangingPunct="0">
                        <a:spcAft>
                          <a:spcPts val="0"/>
                        </a:spcAft>
                      </a:pPr>
                      <a:r>
                        <a:rPr lang="tr-TR" sz="2000" dirty="0">
                          <a:effectLst/>
                        </a:rPr>
                        <a:t>Kum </a:t>
                      </a:r>
                      <a:endParaRPr lang="en-US" sz="2000" dirty="0">
                        <a:effectLst/>
                        <a:latin typeface="Arial"/>
                        <a:ea typeface="Times New Roman"/>
                      </a:endParaRPr>
                    </a:p>
                  </a:txBody>
                  <a:tcPr marL="68580" marR="68580" marT="0" marB="0">
                    <a:solidFill>
                      <a:schemeClr val="bg1"/>
                    </a:solidFill>
                  </a:tcPr>
                </a:tc>
              </a:tr>
              <a:tr h="366814">
                <a:tc>
                  <a:txBody>
                    <a:bodyPr/>
                    <a:lstStyle/>
                    <a:p>
                      <a:pPr algn="just" hangingPunct="0">
                        <a:spcAft>
                          <a:spcPts val="0"/>
                        </a:spcAft>
                      </a:pPr>
                      <a:r>
                        <a:rPr lang="tr-TR" sz="2000">
                          <a:effectLst/>
                        </a:rPr>
                        <a:t> 6.70 – 13.00</a:t>
                      </a:r>
                      <a:endParaRPr lang="en-US" sz="2000">
                        <a:effectLst/>
                        <a:latin typeface="Arial"/>
                        <a:ea typeface="Times New Roman"/>
                      </a:endParaRPr>
                    </a:p>
                  </a:txBody>
                  <a:tcPr marL="68580" marR="68580" marT="0" marB="0"/>
                </a:tc>
                <a:tc>
                  <a:txBody>
                    <a:bodyPr/>
                    <a:lstStyle/>
                    <a:p>
                      <a:pPr algn="just" hangingPunct="0">
                        <a:spcAft>
                          <a:spcPts val="0"/>
                        </a:spcAft>
                      </a:pPr>
                      <a:r>
                        <a:rPr lang="tr-TR" sz="2000">
                          <a:effectLst/>
                        </a:rPr>
                        <a:t>Silt-Kil</a:t>
                      </a:r>
                      <a:endParaRPr lang="en-US" sz="2000">
                        <a:effectLst/>
                        <a:latin typeface="Arial"/>
                        <a:ea typeface="Times New Roman"/>
                      </a:endParaRPr>
                    </a:p>
                  </a:txBody>
                  <a:tcPr marL="68580" marR="68580" marT="0" marB="0"/>
                </a:tc>
                <a:tc>
                  <a:txBody>
                    <a:bodyPr/>
                    <a:lstStyle/>
                    <a:p>
                      <a:pPr algn="just" hangingPunct="0">
                        <a:spcAft>
                          <a:spcPts val="0"/>
                        </a:spcAft>
                      </a:pPr>
                      <a:r>
                        <a:rPr lang="tr-TR" sz="2000">
                          <a:effectLst/>
                        </a:rPr>
                        <a:t>8.00 – 12.00</a:t>
                      </a:r>
                      <a:endParaRPr lang="en-US" sz="2000">
                        <a:effectLst/>
                        <a:latin typeface="Arial"/>
                        <a:ea typeface="Times New Roman"/>
                      </a:endParaRPr>
                    </a:p>
                  </a:txBody>
                  <a:tcPr marL="68580" marR="68580" marT="0" marB="0"/>
                </a:tc>
                <a:tc>
                  <a:txBody>
                    <a:bodyPr/>
                    <a:lstStyle/>
                    <a:p>
                      <a:pPr algn="just" hangingPunct="0">
                        <a:spcAft>
                          <a:spcPts val="0"/>
                        </a:spcAft>
                      </a:pPr>
                      <a:r>
                        <a:rPr lang="tr-TR" sz="2000" dirty="0" err="1">
                          <a:effectLst/>
                        </a:rPr>
                        <a:t>Silt</a:t>
                      </a:r>
                      <a:endParaRPr lang="en-US" sz="2000" dirty="0">
                        <a:effectLst/>
                        <a:latin typeface="Arial"/>
                        <a:ea typeface="Times New Roman"/>
                      </a:endParaRPr>
                    </a:p>
                  </a:txBody>
                  <a:tcPr marL="68580" marR="68580" marT="0" marB="0">
                    <a:solidFill>
                      <a:schemeClr val="bg1"/>
                    </a:solidFill>
                  </a:tcPr>
                </a:tc>
              </a:tr>
              <a:tr h="366814">
                <a:tc>
                  <a:txBody>
                    <a:bodyPr/>
                    <a:lstStyle/>
                    <a:p>
                      <a:pPr algn="just" hangingPunct="0">
                        <a:spcAft>
                          <a:spcPts val="0"/>
                        </a:spcAft>
                      </a:pPr>
                      <a:r>
                        <a:rPr lang="tr-TR" sz="2000">
                          <a:effectLst/>
                        </a:rPr>
                        <a:t>13.50 –15.40</a:t>
                      </a:r>
                      <a:endParaRPr lang="en-US" sz="2000">
                        <a:effectLst/>
                        <a:latin typeface="Arial"/>
                        <a:ea typeface="Times New Roman"/>
                      </a:endParaRPr>
                    </a:p>
                  </a:txBody>
                  <a:tcPr marL="68580" marR="68580" marT="0" marB="0"/>
                </a:tc>
                <a:tc>
                  <a:txBody>
                    <a:bodyPr/>
                    <a:lstStyle/>
                    <a:p>
                      <a:pPr algn="just" hangingPunct="0">
                        <a:spcAft>
                          <a:spcPts val="0"/>
                        </a:spcAft>
                      </a:pPr>
                      <a:r>
                        <a:rPr lang="tr-TR" sz="2000">
                          <a:effectLst/>
                        </a:rPr>
                        <a:t>Kum</a:t>
                      </a:r>
                      <a:endParaRPr lang="en-US" sz="2000">
                        <a:effectLst/>
                        <a:latin typeface="Arial"/>
                        <a:ea typeface="Times New Roman"/>
                      </a:endParaRPr>
                    </a:p>
                  </a:txBody>
                  <a:tcPr marL="68580" marR="68580" marT="0" marB="0"/>
                </a:tc>
                <a:tc rowSpan="2">
                  <a:txBody>
                    <a:bodyPr/>
                    <a:lstStyle/>
                    <a:p>
                      <a:pPr algn="just" hangingPunct="0">
                        <a:spcAft>
                          <a:spcPts val="0"/>
                        </a:spcAft>
                      </a:pPr>
                      <a:r>
                        <a:rPr lang="tr-TR" sz="2000">
                          <a:effectLst/>
                        </a:rPr>
                        <a:t>12.00 – 28.50</a:t>
                      </a:r>
                      <a:endParaRPr lang="en-US" sz="2000">
                        <a:effectLst/>
                        <a:latin typeface="Arial"/>
                        <a:ea typeface="Times New Roman"/>
                      </a:endParaRPr>
                    </a:p>
                  </a:txBody>
                  <a:tcPr marL="68580" marR="68580" marT="0" marB="0"/>
                </a:tc>
                <a:tc rowSpan="2">
                  <a:txBody>
                    <a:bodyPr/>
                    <a:lstStyle/>
                    <a:p>
                      <a:pPr algn="just" hangingPunct="0">
                        <a:spcAft>
                          <a:spcPts val="0"/>
                        </a:spcAft>
                      </a:pPr>
                      <a:r>
                        <a:rPr lang="tr-TR" sz="2000" dirty="0">
                          <a:effectLst/>
                        </a:rPr>
                        <a:t>Kil-</a:t>
                      </a:r>
                      <a:r>
                        <a:rPr lang="tr-TR" sz="2000" dirty="0" err="1">
                          <a:effectLst/>
                        </a:rPr>
                        <a:t>Silt</a:t>
                      </a:r>
                      <a:endParaRPr lang="en-US" sz="2000" dirty="0">
                        <a:effectLst/>
                        <a:latin typeface="Arial"/>
                        <a:ea typeface="Times New Roman"/>
                      </a:endParaRPr>
                    </a:p>
                  </a:txBody>
                  <a:tcPr marL="68580" marR="68580" marT="0" marB="0">
                    <a:solidFill>
                      <a:schemeClr val="bg1"/>
                    </a:solidFill>
                  </a:tcPr>
                </a:tc>
              </a:tr>
              <a:tr h="366814">
                <a:tc>
                  <a:txBody>
                    <a:bodyPr/>
                    <a:lstStyle/>
                    <a:p>
                      <a:pPr algn="just" hangingPunct="0">
                        <a:spcAft>
                          <a:spcPts val="0"/>
                        </a:spcAft>
                      </a:pPr>
                      <a:r>
                        <a:rPr lang="tr-TR" sz="2000">
                          <a:effectLst/>
                        </a:rPr>
                        <a:t>15.40 – 24.30</a:t>
                      </a:r>
                      <a:endParaRPr lang="en-US" sz="2000">
                        <a:effectLst/>
                        <a:latin typeface="Arial"/>
                        <a:ea typeface="Times New Roman"/>
                      </a:endParaRPr>
                    </a:p>
                  </a:txBody>
                  <a:tcPr marL="68580" marR="68580" marT="0" marB="0"/>
                </a:tc>
                <a:tc>
                  <a:txBody>
                    <a:bodyPr/>
                    <a:lstStyle/>
                    <a:p>
                      <a:pPr algn="just" hangingPunct="0">
                        <a:spcAft>
                          <a:spcPts val="0"/>
                        </a:spcAft>
                      </a:pPr>
                      <a:r>
                        <a:rPr lang="tr-TR" sz="2000">
                          <a:effectLst/>
                        </a:rPr>
                        <a:t>Kil</a:t>
                      </a:r>
                      <a:endParaRPr lang="en-US" sz="2000">
                        <a:effectLst/>
                        <a:latin typeface="Arial"/>
                        <a:ea typeface="Times New Roman"/>
                      </a:endParaRPr>
                    </a:p>
                  </a:txBody>
                  <a:tcPr marL="68580" marR="68580" marT="0" marB="0"/>
                </a:tc>
                <a:tc vMerge="1">
                  <a:txBody>
                    <a:bodyPr/>
                    <a:lstStyle/>
                    <a:p>
                      <a:endParaRPr lang="en-US"/>
                    </a:p>
                  </a:txBody>
                  <a:tcPr/>
                </a:tc>
                <a:tc vMerge="1">
                  <a:txBody>
                    <a:bodyPr/>
                    <a:lstStyle/>
                    <a:p>
                      <a:endParaRPr lang="en-US"/>
                    </a:p>
                  </a:txBody>
                  <a:tcPr/>
                </a:tc>
              </a:tr>
              <a:tr h="366814">
                <a:tc>
                  <a:txBody>
                    <a:bodyPr/>
                    <a:lstStyle/>
                    <a:p>
                      <a:pPr algn="just" hangingPunct="0">
                        <a:spcAft>
                          <a:spcPts val="0"/>
                        </a:spcAft>
                      </a:pPr>
                      <a:r>
                        <a:rPr lang="tr-TR" sz="2000">
                          <a:effectLst/>
                        </a:rPr>
                        <a:t>24.30 – 26.30</a:t>
                      </a:r>
                      <a:endParaRPr lang="en-US" sz="2000">
                        <a:effectLst/>
                        <a:latin typeface="Arial"/>
                        <a:ea typeface="Times New Roman"/>
                      </a:endParaRPr>
                    </a:p>
                  </a:txBody>
                  <a:tcPr marL="68580" marR="68580" marT="0" marB="0"/>
                </a:tc>
                <a:tc>
                  <a:txBody>
                    <a:bodyPr/>
                    <a:lstStyle/>
                    <a:p>
                      <a:pPr algn="just" hangingPunct="0">
                        <a:spcAft>
                          <a:spcPts val="0"/>
                        </a:spcAft>
                      </a:pPr>
                      <a:r>
                        <a:rPr lang="tr-TR" sz="2000">
                          <a:effectLst/>
                        </a:rPr>
                        <a:t>Kum</a:t>
                      </a:r>
                      <a:endParaRPr lang="en-US" sz="2000">
                        <a:effectLst/>
                        <a:latin typeface="Arial"/>
                        <a:ea typeface="Times New Roman"/>
                      </a:endParaRPr>
                    </a:p>
                  </a:txBody>
                  <a:tcPr marL="68580" marR="68580" marT="0" marB="0"/>
                </a:tc>
                <a:tc rowSpan="3">
                  <a:txBody>
                    <a:bodyPr/>
                    <a:lstStyle/>
                    <a:p>
                      <a:pPr algn="just" hangingPunct="0">
                        <a:spcAft>
                          <a:spcPts val="0"/>
                        </a:spcAft>
                      </a:pPr>
                      <a:r>
                        <a:rPr lang="tr-TR" sz="2000">
                          <a:effectLst/>
                        </a:rPr>
                        <a:t>28.50 – 37.72 </a:t>
                      </a:r>
                      <a:endParaRPr lang="en-US" sz="2000">
                        <a:effectLst/>
                        <a:latin typeface="Arial"/>
                        <a:ea typeface="Times New Roman"/>
                      </a:endParaRPr>
                    </a:p>
                  </a:txBody>
                  <a:tcPr marL="68580" marR="68580" marT="0" marB="0"/>
                </a:tc>
                <a:tc rowSpan="3">
                  <a:txBody>
                    <a:bodyPr/>
                    <a:lstStyle/>
                    <a:p>
                      <a:pPr algn="just" hangingPunct="0">
                        <a:spcAft>
                          <a:spcPts val="0"/>
                        </a:spcAft>
                      </a:pPr>
                      <a:r>
                        <a:rPr lang="tr-TR" sz="2000" dirty="0">
                          <a:effectLst/>
                        </a:rPr>
                        <a:t>Kum</a:t>
                      </a:r>
                      <a:endParaRPr lang="en-US" sz="2000" dirty="0">
                        <a:effectLst/>
                        <a:latin typeface="Arial"/>
                        <a:ea typeface="Times New Roman"/>
                      </a:endParaRPr>
                    </a:p>
                  </a:txBody>
                  <a:tcPr marL="68580" marR="68580" marT="0" marB="0">
                    <a:solidFill>
                      <a:schemeClr val="bg1"/>
                    </a:solidFill>
                  </a:tcPr>
                </a:tc>
              </a:tr>
              <a:tr h="366814">
                <a:tc>
                  <a:txBody>
                    <a:bodyPr/>
                    <a:lstStyle/>
                    <a:p>
                      <a:pPr algn="just" hangingPunct="0">
                        <a:spcAft>
                          <a:spcPts val="0"/>
                        </a:spcAft>
                      </a:pPr>
                      <a:r>
                        <a:rPr lang="tr-TR" sz="2000">
                          <a:effectLst/>
                        </a:rPr>
                        <a:t>26.30 – 33.90</a:t>
                      </a:r>
                      <a:endParaRPr lang="en-US" sz="2000">
                        <a:effectLst/>
                        <a:latin typeface="Arial"/>
                        <a:ea typeface="Times New Roman"/>
                      </a:endParaRPr>
                    </a:p>
                  </a:txBody>
                  <a:tcPr marL="68580" marR="68580" marT="0" marB="0"/>
                </a:tc>
                <a:tc>
                  <a:txBody>
                    <a:bodyPr/>
                    <a:lstStyle/>
                    <a:p>
                      <a:pPr algn="just" hangingPunct="0">
                        <a:spcAft>
                          <a:spcPts val="0"/>
                        </a:spcAft>
                      </a:pPr>
                      <a:r>
                        <a:rPr lang="tr-TR" sz="2000">
                          <a:effectLst/>
                        </a:rPr>
                        <a:t>Kil</a:t>
                      </a:r>
                      <a:endParaRPr lang="en-US" sz="2000">
                        <a:effectLst/>
                        <a:latin typeface="Arial"/>
                        <a:ea typeface="Times New Roman"/>
                      </a:endParaRPr>
                    </a:p>
                  </a:txBody>
                  <a:tcPr marL="68580" marR="68580" marT="0" marB="0"/>
                </a:tc>
                <a:tc vMerge="1">
                  <a:txBody>
                    <a:bodyPr/>
                    <a:lstStyle/>
                    <a:p>
                      <a:endParaRPr lang="en-US"/>
                    </a:p>
                  </a:txBody>
                  <a:tcPr/>
                </a:tc>
                <a:tc vMerge="1">
                  <a:txBody>
                    <a:bodyPr/>
                    <a:lstStyle/>
                    <a:p>
                      <a:endParaRPr lang="en-US"/>
                    </a:p>
                  </a:txBody>
                  <a:tcPr/>
                </a:tc>
              </a:tr>
              <a:tr h="366814">
                <a:tc>
                  <a:txBody>
                    <a:bodyPr/>
                    <a:lstStyle/>
                    <a:p>
                      <a:pPr algn="just" hangingPunct="0">
                        <a:spcAft>
                          <a:spcPts val="0"/>
                        </a:spcAft>
                      </a:pPr>
                      <a:r>
                        <a:rPr lang="tr-TR" sz="2000">
                          <a:effectLst/>
                        </a:rPr>
                        <a:t>33.90 – 42.00</a:t>
                      </a:r>
                      <a:endParaRPr lang="en-US" sz="2000">
                        <a:effectLst/>
                        <a:latin typeface="Arial"/>
                        <a:ea typeface="Times New Roman"/>
                      </a:endParaRPr>
                    </a:p>
                  </a:txBody>
                  <a:tcPr marL="68580" marR="68580" marT="0" marB="0"/>
                </a:tc>
                <a:tc>
                  <a:txBody>
                    <a:bodyPr/>
                    <a:lstStyle/>
                    <a:p>
                      <a:pPr algn="just" hangingPunct="0">
                        <a:spcAft>
                          <a:spcPts val="0"/>
                        </a:spcAft>
                      </a:pPr>
                      <a:r>
                        <a:rPr lang="tr-TR" sz="2000">
                          <a:effectLst/>
                        </a:rPr>
                        <a:t>Kum</a:t>
                      </a:r>
                      <a:endParaRPr lang="en-US" sz="2000">
                        <a:effectLst/>
                        <a:latin typeface="Arial"/>
                        <a:ea typeface="Times New Roman"/>
                      </a:endParaRPr>
                    </a:p>
                  </a:txBody>
                  <a:tcPr marL="68580" marR="68580" marT="0" marB="0"/>
                </a:tc>
                <a:tc vMerge="1">
                  <a:txBody>
                    <a:bodyPr/>
                    <a:lstStyle/>
                    <a:p>
                      <a:endParaRPr lang="en-US"/>
                    </a:p>
                  </a:txBody>
                  <a:tcPr/>
                </a:tc>
                <a:tc vMerge="1">
                  <a:txBody>
                    <a:bodyPr/>
                    <a:lstStyle/>
                    <a:p>
                      <a:endParaRPr lang="en-US"/>
                    </a:p>
                  </a:txBody>
                  <a:tcPr/>
                </a:tc>
              </a:tr>
              <a:tr h="366814">
                <a:tc rowSpan="4">
                  <a:txBody>
                    <a:bodyPr/>
                    <a:lstStyle/>
                    <a:p>
                      <a:pPr algn="just" hangingPunct="0">
                        <a:spcAft>
                          <a:spcPts val="0"/>
                        </a:spcAft>
                      </a:pPr>
                      <a:r>
                        <a:rPr lang="tr-TR" sz="2000">
                          <a:effectLst/>
                        </a:rPr>
                        <a:t>42.00 – 75.60</a:t>
                      </a:r>
                      <a:endParaRPr lang="en-US" sz="2000">
                        <a:effectLst/>
                        <a:latin typeface="Arial"/>
                        <a:ea typeface="Times New Roman"/>
                      </a:endParaRPr>
                    </a:p>
                  </a:txBody>
                  <a:tcPr marL="68580" marR="68580" marT="0" marB="0"/>
                </a:tc>
                <a:tc rowSpan="4">
                  <a:txBody>
                    <a:bodyPr/>
                    <a:lstStyle/>
                    <a:p>
                      <a:pPr algn="just" hangingPunct="0">
                        <a:spcAft>
                          <a:spcPts val="0"/>
                        </a:spcAft>
                      </a:pPr>
                      <a:r>
                        <a:rPr lang="tr-TR" sz="2000" dirty="0">
                          <a:effectLst/>
                        </a:rPr>
                        <a:t>Kil</a:t>
                      </a:r>
                      <a:endParaRPr lang="en-US" sz="2000" dirty="0">
                        <a:effectLst/>
                        <a:latin typeface="Arial"/>
                        <a:ea typeface="Times New Roman"/>
                      </a:endParaRPr>
                    </a:p>
                  </a:txBody>
                  <a:tcPr marL="68580" marR="68580" marT="0" marB="0"/>
                </a:tc>
                <a:tc>
                  <a:txBody>
                    <a:bodyPr/>
                    <a:lstStyle/>
                    <a:p>
                      <a:pPr algn="just" hangingPunct="0">
                        <a:spcAft>
                          <a:spcPts val="0"/>
                        </a:spcAft>
                      </a:pPr>
                      <a:r>
                        <a:rPr lang="tr-TR" sz="2000">
                          <a:effectLst/>
                        </a:rPr>
                        <a:t>37.72 – 54.00</a:t>
                      </a:r>
                      <a:endParaRPr lang="en-US" sz="2000">
                        <a:effectLst/>
                        <a:latin typeface="Arial"/>
                        <a:ea typeface="Times New Roman"/>
                      </a:endParaRPr>
                    </a:p>
                  </a:txBody>
                  <a:tcPr marL="68580" marR="68580" marT="0" marB="0"/>
                </a:tc>
                <a:tc>
                  <a:txBody>
                    <a:bodyPr/>
                    <a:lstStyle/>
                    <a:p>
                      <a:pPr algn="just" hangingPunct="0">
                        <a:spcAft>
                          <a:spcPts val="0"/>
                        </a:spcAft>
                      </a:pPr>
                      <a:r>
                        <a:rPr lang="tr-TR" sz="2000" dirty="0">
                          <a:effectLst/>
                        </a:rPr>
                        <a:t>Kil</a:t>
                      </a:r>
                      <a:endParaRPr lang="en-US" sz="2000" dirty="0">
                        <a:effectLst/>
                        <a:latin typeface="Arial"/>
                        <a:ea typeface="Times New Roman"/>
                      </a:endParaRPr>
                    </a:p>
                  </a:txBody>
                  <a:tcPr marL="68580" marR="68580" marT="0" marB="0">
                    <a:solidFill>
                      <a:schemeClr val="bg1"/>
                    </a:solidFill>
                  </a:tcPr>
                </a:tc>
              </a:tr>
              <a:tr h="366814">
                <a:tc vMerge="1">
                  <a:txBody>
                    <a:bodyPr/>
                    <a:lstStyle/>
                    <a:p>
                      <a:endParaRPr lang="en-US"/>
                    </a:p>
                  </a:txBody>
                  <a:tcPr/>
                </a:tc>
                <a:tc vMerge="1">
                  <a:txBody>
                    <a:bodyPr/>
                    <a:lstStyle/>
                    <a:p>
                      <a:endParaRPr lang="en-US"/>
                    </a:p>
                  </a:txBody>
                  <a:tcPr/>
                </a:tc>
                <a:tc>
                  <a:txBody>
                    <a:bodyPr/>
                    <a:lstStyle/>
                    <a:p>
                      <a:pPr algn="just" hangingPunct="0">
                        <a:spcAft>
                          <a:spcPts val="0"/>
                        </a:spcAft>
                      </a:pPr>
                      <a:r>
                        <a:rPr lang="tr-TR" sz="2000">
                          <a:effectLst/>
                        </a:rPr>
                        <a:t>54.00 – 57.00</a:t>
                      </a:r>
                      <a:endParaRPr lang="en-US" sz="2000">
                        <a:effectLst/>
                        <a:latin typeface="Arial"/>
                        <a:ea typeface="Times New Roman"/>
                      </a:endParaRPr>
                    </a:p>
                  </a:txBody>
                  <a:tcPr marL="68580" marR="68580" marT="0" marB="0"/>
                </a:tc>
                <a:tc>
                  <a:txBody>
                    <a:bodyPr/>
                    <a:lstStyle/>
                    <a:p>
                      <a:pPr algn="just" hangingPunct="0">
                        <a:spcAft>
                          <a:spcPts val="0"/>
                        </a:spcAft>
                      </a:pPr>
                      <a:r>
                        <a:rPr lang="tr-TR" sz="2000" dirty="0">
                          <a:effectLst/>
                        </a:rPr>
                        <a:t>Kum</a:t>
                      </a:r>
                      <a:endParaRPr lang="en-US" sz="2000" dirty="0">
                        <a:effectLst/>
                        <a:latin typeface="Arial"/>
                        <a:ea typeface="Times New Roman"/>
                      </a:endParaRPr>
                    </a:p>
                  </a:txBody>
                  <a:tcPr marL="68580" marR="68580" marT="0" marB="0">
                    <a:solidFill>
                      <a:schemeClr val="bg1"/>
                    </a:solidFill>
                  </a:tcPr>
                </a:tc>
              </a:tr>
              <a:tr h="366814">
                <a:tc vMerge="1">
                  <a:txBody>
                    <a:bodyPr/>
                    <a:lstStyle/>
                    <a:p>
                      <a:endParaRPr lang="en-US"/>
                    </a:p>
                  </a:txBody>
                  <a:tcPr/>
                </a:tc>
                <a:tc vMerge="1">
                  <a:txBody>
                    <a:bodyPr/>
                    <a:lstStyle/>
                    <a:p>
                      <a:endParaRPr lang="en-US"/>
                    </a:p>
                  </a:txBody>
                  <a:tcPr/>
                </a:tc>
                <a:tc>
                  <a:txBody>
                    <a:bodyPr/>
                    <a:lstStyle/>
                    <a:p>
                      <a:pPr algn="just" hangingPunct="0">
                        <a:spcAft>
                          <a:spcPts val="0"/>
                        </a:spcAft>
                      </a:pPr>
                      <a:r>
                        <a:rPr lang="tr-TR" sz="2000">
                          <a:effectLst/>
                        </a:rPr>
                        <a:t>57.00 – 72.00</a:t>
                      </a:r>
                      <a:endParaRPr lang="en-US" sz="2000">
                        <a:effectLst/>
                        <a:latin typeface="Arial"/>
                        <a:ea typeface="Times New Roman"/>
                      </a:endParaRPr>
                    </a:p>
                  </a:txBody>
                  <a:tcPr marL="68580" marR="68580" marT="0" marB="0"/>
                </a:tc>
                <a:tc>
                  <a:txBody>
                    <a:bodyPr/>
                    <a:lstStyle/>
                    <a:p>
                      <a:pPr algn="just" hangingPunct="0">
                        <a:spcAft>
                          <a:spcPts val="0"/>
                        </a:spcAft>
                      </a:pPr>
                      <a:r>
                        <a:rPr lang="tr-TR" sz="2000" dirty="0">
                          <a:effectLst/>
                        </a:rPr>
                        <a:t>Çakıllı kil</a:t>
                      </a:r>
                      <a:endParaRPr lang="en-US" sz="2000" dirty="0">
                        <a:effectLst/>
                        <a:latin typeface="Arial"/>
                        <a:ea typeface="Times New Roman"/>
                      </a:endParaRPr>
                    </a:p>
                  </a:txBody>
                  <a:tcPr marL="68580" marR="68580" marT="0" marB="0">
                    <a:solidFill>
                      <a:schemeClr val="bg1"/>
                    </a:solidFill>
                  </a:tcPr>
                </a:tc>
              </a:tr>
              <a:tr h="366814">
                <a:tc vMerge="1">
                  <a:txBody>
                    <a:bodyPr/>
                    <a:lstStyle/>
                    <a:p>
                      <a:endParaRPr lang="en-US"/>
                    </a:p>
                  </a:txBody>
                  <a:tcPr/>
                </a:tc>
                <a:tc vMerge="1">
                  <a:txBody>
                    <a:bodyPr/>
                    <a:lstStyle/>
                    <a:p>
                      <a:endParaRPr lang="en-US"/>
                    </a:p>
                  </a:txBody>
                  <a:tcPr/>
                </a:tc>
                <a:tc>
                  <a:txBody>
                    <a:bodyPr/>
                    <a:lstStyle/>
                    <a:p>
                      <a:pPr algn="just" hangingPunct="0">
                        <a:spcAft>
                          <a:spcPts val="0"/>
                        </a:spcAft>
                      </a:pPr>
                      <a:r>
                        <a:rPr lang="tr-TR" sz="2000">
                          <a:effectLst/>
                        </a:rPr>
                        <a:t>72.00 – 78.00</a:t>
                      </a:r>
                      <a:endParaRPr lang="en-US" sz="2000">
                        <a:effectLst/>
                        <a:latin typeface="Arial"/>
                        <a:ea typeface="Times New Roman"/>
                      </a:endParaRPr>
                    </a:p>
                  </a:txBody>
                  <a:tcPr marL="68580" marR="68580" marT="0" marB="0"/>
                </a:tc>
                <a:tc>
                  <a:txBody>
                    <a:bodyPr/>
                    <a:lstStyle/>
                    <a:p>
                      <a:pPr algn="just" hangingPunct="0">
                        <a:spcAft>
                          <a:spcPts val="0"/>
                        </a:spcAft>
                      </a:pPr>
                      <a:r>
                        <a:rPr lang="tr-TR" sz="2000" dirty="0">
                          <a:effectLst/>
                        </a:rPr>
                        <a:t>Kil</a:t>
                      </a:r>
                      <a:endParaRPr lang="en-US" sz="2000" dirty="0">
                        <a:effectLst/>
                        <a:latin typeface="Arial"/>
                        <a:ea typeface="Times New Roman"/>
                      </a:endParaRPr>
                    </a:p>
                  </a:txBody>
                  <a:tcPr marL="68580" marR="68580" marT="0" marB="0">
                    <a:solidFill>
                      <a:schemeClr val="bg1"/>
                    </a:solidFill>
                  </a:tcPr>
                </a:tc>
              </a:tr>
              <a:tr h="366814">
                <a:tc>
                  <a:txBody>
                    <a:bodyPr/>
                    <a:lstStyle/>
                    <a:p>
                      <a:pPr algn="just" hangingPunct="0">
                        <a:spcAft>
                          <a:spcPts val="0"/>
                        </a:spcAft>
                      </a:pPr>
                      <a:r>
                        <a:rPr lang="tr-TR" sz="2000">
                          <a:effectLst/>
                        </a:rPr>
                        <a:t>75.60 – 87.00</a:t>
                      </a:r>
                      <a:endParaRPr lang="en-US" sz="2000">
                        <a:effectLst/>
                        <a:latin typeface="Arial"/>
                        <a:ea typeface="Times New Roman"/>
                      </a:endParaRPr>
                    </a:p>
                  </a:txBody>
                  <a:tcPr marL="68580" marR="68580" marT="0" marB="0"/>
                </a:tc>
                <a:tc>
                  <a:txBody>
                    <a:bodyPr/>
                    <a:lstStyle/>
                    <a:p>
                      <a:pPr algn="just" hangingPunct="0">
                        <a:spcAft>
                          <a:spcPts val="0"/>
                        </a:spcAft>
                      </a:pPr>
                      <a:r>
                        <a:rPr lang="tr-TR" sz="2000">
                          <a:effectLst/>
                        </a:rPr>
                        <a:t>Çakıllı Kum</a:t>
                      </a:r>
                      <a:endParaRPr lang="en-US" sz="2000">
                        <a:effectLst/>
                        <a:latin typeface="Arial"/>
                        <a:ea typeface="Times New Roman"/>
                      </a:endParaRPr>
                    </a:p>
                  </a:txBody>
                  <a:tcPr marL="68580" marR="68580" marT="0" marB="0"/>
                </a:tc>
                <a:tc>
                  <a:txBody>
                    <a:bodyPr/>
                    <a:lstStyle/>
                    <a:p>
                      <a:pPr algn="just" hangingPunct="0">
                        <a:spcAft>
                          <a:spcPts val="0"/>
                        </a:spcAft>
                      </a:pPr>
                      <a:r>
                        <a:rPr lang="tr-TR" sz="2000">
                          <a:effectLst/>
                        </a:rPr>
                        <a:t>78.00 – 88.50</a:t>
                      </a:r>
                      <a:endParaRPr lang="en-US" sz="2000">
                        <a:effectLst/>
                        <a:latin typeface="Arial"/>
                        <a:ea typeface="Times New Roman"/>
                      </a:endParaRPr>
                    </a:p>
                  </a:txBody>
                  <a:tcPr marL="68580" marR="68580" marT="0" marB="0"/>
                </a:tc>
                <a:tc>
                  <a:txBody>
                    <a:bodyPr/>
                    <a:lstStyle/>
                    <a:p>
                      <a:pPr algn="just" hangingPunct="0">
                        <a:spcAft>
                          <a:spcPts val="0"/>
                        </a:spcAft>
                      </a:pPr>
                      <a:r>
                        <a:rPr lang="tr-TR" sz="2000" dirty="0">
                          <a:effectLst/>
                        </a:rPr>
                        <a:t>Killi Çakıl</a:t>
                      </a:r>
                      <a:endParaRPr lang="en-US" sz="2000" dirty="0">
                        <a:effectLst/>
                        <a:latin typeface="Arial"/>
                        <a:ea typeface="Times New Roman"/>
                      </a:endParaRPr>
                    </a:p>
                  </a:txBody>
                  <a:tcPr marL="68580" marR="68580" marT="0" marB="0">
                    <a:solidFill>
                      <a:schemeClr val="bg1"/>
                    </a:solidFill>
                  </a:tcPr>
                </a:tc>
              </a:tr>
              <a:tr h="366814">
                <a:tc>
                  <a:txBody>
                    <a:bodyPr/>
                    <a:lstStyle/>
                    <a:p>
                      <a:pPr algn="just" hangingPunct="0">
                        <a:spcAft>
                          <a:spcPts val="0"/>
                        </a:spcAft>
                      </a:pPr>
                      <a:r>
                        <a:rPr lang="tr-TR" sz="2000">
                          <a:effectLst/>
                        </a:rPr>
                        <a:t>87.00 – 146.50</a:t>
                      </a:r>
                      <a:endParaRPr lang="en-US" sz="2000">
                        <a:effectLst/>
                        <a:latin typeface="Arial"/>
                        <a:ea typeface="Times New Roman"/>
                      </a:endParaRPr>
                    </a:p>
                  </a:txBody>
                  <a:tcPr marL="68580" marR="68580" marT="0" marB="0"/>
                </a:tc>
                <a:tc>
                  <a:txBody>
                    <a:bodyPr/>
                    <a:lstStyle/>
                    <a:p>
                      <a:pPr algn="just" hangingPunct="0">
                        <a:spcAft>
                          <a:spcPts val="0"/>
                        </a:spcAft>
                      </a:pPr>
                      <a:r>
                        <a:rPr lang="tr-TR" sz="2000">
                          <a:effectLst/>
                        </a:rPr>
                        <a:t>Kil</a:t>
                      </a:r>
                      <a:endParaRPr lang="en-US" sz="2000">
                        <a:effectLst/>
                        <a:latin typeface="Arial"/>
                        <a:ea typeface="Times New Roman"/>
                      </a:endParaRPr>
                    </a:p>
                  </a:txBody>
                  <a:tcPr marL="68580" marR="68580" marT="0" marB="0"/>
                </a:tc>
                <a:tc>
                  <a:txBody>
                    <a:bodyPr/>
                    <a:lstStyle/>
                    <a:p>
                      <a:pPr algn="just" hangingPunct="0">
                        <a:spcAft>
                          <a:spcPts val="0"/>
                        </a:spcAft>
                      </a:pPr>
                      <a:r>
                        <a:rPr lang="tr-TR" sz="2000">
                          <a:effectLst/>
                        </a:rPr>
                        <a:t>88.50 – 118.00</a:t>
                      </a:r>
                      <a:endParaRPr lang="en-US" sz="2000">
                        <a:effectLst/>
                        <a:latin typeface="Arial"/>
                        <a:ea typeface="Times New Roman"/>
                      </a:endParaRPr>
                    </a:p>
                  </a:txBody>
                  <a:tcPr marL="68580" marR="68580" marT="0" marB="0"/>
                </a:tc>
                <a:tc>
                  <a:txBody>
                    <a:bodyPr/>
                    <a:lstStyle/>
                    <a:p>
                      <a:pPr algn="just" hangingPunct="0">
                        <a:spcAft>
                          <a:spcPts val="0"/>
                        </a:spcAft>
                      </a:pPr>
                      <a:r>
                        <a:rPr lang="tr-TR" sz="2000" dirty="0">
                          <a:effectLst/>
                        </a:rPr>
                        <a:t>Kumlu Çakıl</a:t>
                      </a:r>
                      <a:endParaRPr lang="en-US" sz="2000" dirty="0">
                        <a:effectLst/>
                        <a:latin typeface="Arial"/>
                        <a:ea typeface="Times New Roman"/>
                      </a:endParaRPr>
                    </a:p>
                  </a:txBody>
                  <a:tcPr marL="68580" marR="68580" marT="0" marB="0"/>
                </a:tc>
              </a:tr>
            </a:tbl>
          </a:graphicData>
        </a:graphic>
      </p:graphicFrame>
      <p:sp>
        <p:nvSpPr>
          <p:cNvPr id="5" name="Metin kutusu 4"/>
          <p:cNvSpPr txBox="1"/>
          <p:nvPr/>
        </p:nvSpPr>
        <p:spPr>
          <a:xfrm>
            <a:off x="464916" y="40094"/>
            <a:ext cx="3960440" cy="461665"/>
          </a:xfrm>
          <a:prstGeom prst="rect">
            <a:avLst/>
          </a:prstGeom>
          <a:solidFill>
            <a:schemeClr val="tx1"/>
          </a:solidFill>
        </p:spPr>
        <p:txBody>
          <a:bodyPr wrap="square" rtlCol="0">
            <a:spAutoFit/>
          </a:bodyPr>
          <a:lstStyle/>
          <a:p>
            <a:r>
              <a:rPr lang="tr-TR" sz="2400" dirty="0" smtClean="0">
                <a:solidFill>
                  <a:schemeClr val="bg2"/>
                </a:solidFill>
              </a:rPr>
              <a:t>Adapazarı’nda Zemin</a:t>
            </a:r>
            <a:endParaRPr lang="en-US" sz="2400" dirty="0">
              <a:solidFill>
                <a:schemeClr val="bg2"/>
              </a:solidFill>
            </a:endParaRPr>
          </a:p>
        </p:txBody>
      </p:sp>
    </p:spTree>
    <p:extLst>
      <p:ext uri="{BB962C8B-B14F-4D97-AF65-F5344CB8AC3E}">
        <p14:creationId xmlns:p14="http://schemas.microsoft.com/office/powerpoint/2010/main" val="39167131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sz="quarter"/>
          </p:nvPr>
        </p:nvSpPr>
        <p:spPr>
          <a:xfrm>
            <a:off x="1143000" y="764704"/>
            <a:ext cx="7772400" cy="2664296"/>
          </a:xfrm>
        </p:spPr>
        <p:txBody>
          <a:bodyPr/>
          <a:lstStyle/>
          <a:p>
            <a:r>
              <a:rPr lang="en-US" sz="3200" dirty="0" err="1"/>
              <a:t>Kentsel</a:t>
            </a:r>
            <a:r>
              <a:rPr lang="en-US" sz="3200" dirty="0"/>
              <a:t> </a:t>
            </a:r>
            <a:r>
              <a:rPr lang="en-US" sz="3200" dirty="0" err="1"/>
              <a:t>Dönüşüm</a:t>
            </a:r>
            <a:r>
              <a:rPr lang="en-US" sz="3200" dirty="0"/>
              <a:t> </a:t>
            </a:r>
            <a:r>
              <a:rPr lang="en-US" sz="3200" dirty="0" err="1"/>
              <a:t>Sürecinin</a:t>
            </a:r>
            <a:r>
              <a:rPr lang="en-US" sz="3200" dirty="0"/>
              <a:t> </a:t>
            </a:r>
            <a:r>
              <a:rPr lang="tr-TR" sz="3200" dirty="0" smtClean="0"/>
              <a:t/>
            </a:r>
            <a:br>
              <a:rPr lang="tr-TR" sz="3200" dirty="0" smtClean="0"/>
            </a:br>
            <a:r>
              <a:rPr lang="en-US" sz="3200" dirty="0" err="1" smtClean="0"/>
              <a:t>Genelde</a:t>
            </a:r>
            <a:r>
              <a:rPr lang="en-US" sz="3200" dirty="0" smtClean="0"/>
              <a:t> </a:t>
            </a:r>
            <a:r>
              <a:rPr lang="en-US" sz="3200" dirty="0" err="1"/>
              <a:t>Türkiye</a:t>
            </a:r>
            <a:r>
              <a:rPr lang="en-US" sz="3200" dirty="0"/>
              <a:t> </a:t>
            </a:r>
            <a:r>
              <a:rPr lang="en-US" sz="3200" dirty="0" err="1"/>
              <a:t>ve</a:t>
            </a:r>
            <a:r>
              <a:rPr lang="en-US" sz="3200" dirty="0"/>
              <a:t> </a:t>
            </a:r>
            <a:r>
              <a:rPr lang="tr-TR" sz="3200" dirty="0" smtClean="0"/>
              <a:t/>
            </a:r>
            <a:br>
              <a:rPr lang="tr-TR" sz="3200" dirty="0" smtClean="0"/>
            </a:br>
            <a:r>
              <a:rPr lang="en-US" sz="3200" dirty="0" err="1" smtClean="0"/>
              <a:t>özelde</a:t>
            </a:r>
            <a:r>
              <a:rPr lang="en-US" sz="3200" dirty="0" smtClean="0"/>
              <a:t> </a:t>
            </a:r>
            <a:r>
              <a:rPr lang="en-US" sz="3200" dirty="0"/>
              <a:t>Sakarya </a:t>
            </a:r>
            <a:r>
              <a:rPr lang="tr-TR" sz="3200" dirty="0" smtClean="0"/>
              <a:t/>
            </a:r>
            <a:br>
              <a:rPr lang="tr-TR" sz="3200" dirty="0" smtClean="0"/>
            </a:br>
            <a:r>
              <a:rPr lang="en-US" sz="3200" dirty="0" err="1" smtClean="0"/>
              <a:t>açısından</a:t>
            </a:r>
            <a:r>
              <a:rPr lang="en-US" sz="3200" dirty="0" smtClean="0"/>
              <a:t> </a:t>
            </a:r>
            <a:r>
              <a:rPr lang="en-US" sz="3200" dirty="0" err="1"/>
              <a:t>önemi</a:t>
            </a:r>
            <a:r>
              <a:rPr lang="en-US" sz="3200" dirty="0"/>
              <a:t> </a:t>
            </a:r>
            <a:r>
              <a:rPr lang="en-US" sz="3200" dirty="0" err="1"/>
              <a:t>nedir</a:t>
            </a:r>
            <a:r>
              <a:rPr lang="en-US" sz="3200" dirty="0"/>
              <a:t>?</a:t>
            </a:r>
            <a:r>
              <a:rPr lang="en-US" dirty="0"/>
              <a:t/>
            </a:r>
            <a:br>
              <a:rPr lang="en-US" dirty="0"/>
            </a:br>
            <a:endParaRPr lang="en-US" dirty="0"/>
          </a:p>
        </p:txBody>
      </p:sp>
      <p:sp>
        <p:nvSpPr>
          <p:cNvPr id="4" name="Metin Yer Tutucusu 3"/>
          <p:cNvSpPr>
            <a:spLocks noGrp="1"/>
          </p:cNvSpPr>
          <p:nvPr>
            <p:ph type="subTitle" sz="quarter" idx="1"/>
          </p:nvPr>
        </p:nvSpPr>
        <p:spPr>
          <a:solidFill>
            <a:srgbClr val="FFFF00"/>
          </a:solidFill>
        </p:spPr>
        <p:txBody>
          <a:bodyPr/>
          <a:lstStyle/>
          <a:p>
            <a:r>
              <a:rPr lang="tr-TR" sz="3600" dirty="0">
                <a:solidFill>
                  <a:schemeClr val="bg2"/>
                </a:solidFill>
              </a:rPr>
              <a:t>6306 Sayılı Kanun’a nasıl gelindi?</a:t>
            </a:r>
            <a:endParaRPr lang="en-US" sz="3600" dirty="0">
              <a:solidFill>
                <a:schemeClr val="bg2"/>
              </a:solidFill>
            </a:endParaRPr>
          </a:p>
        </p:txBody>
      </p:sp>
    </p:spTree>
    <p:extLst>
      <p:ext uri="{BB962C8B-B14F-4D97-AF65-F5344CB8AC3E}">
        <p14:creationId xmlns:p14="http://schemas.microsoft.com/office/powerpoint/2010/main" val="1038187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p:txBody>
          <a:bodyPr/>
          <a:lstStyle/>
          <a:p>
            <a:pPr eaLnBrk="1" hangingPunct="1"/>
            <a:r>
              <a:rPr lang="tr-TR" altLang="tr-TR" smtClean="0"/>
              <a:t>AFET NEDİR?</a:t>
            </a:r>
          </a:p>
        </p:txBody>
      </p:sp>
      <p:sp>
        <p:nvSpPr>
          <p:cNvPr id="6147" name="2 İçerik Yer Tutucusu"/>
          <p:cNvSpPr>
            <a:spLocks noGrp="1"/>
          </p:cNvSpPr>
          <p:nvPr>
            <p:ph idx="1"/>
          </p:nvPr>
        </p:nvSpPr>
        <p:spPr/>
        <p:txBody>
          <a:bodyPr/>
          <a:lstStyle/>
          <a:p>
            <a:pPr eaLnBrk="1" hangingPunct="1">
              <a:defRPr/>
            </a:pPr>
            <a:r>
              <a:rPr lang="tr-TR" dirty="0" smtClean="0">
                <a:solidFill>
                  <a:srgbClr val="FFFF00"/>
                </a:solidFill>
              </a:rPr>
              <a:t>Birleşmiş Milletlerin kabul ettiği ve en genel tanımıyla, </a:t>
            </a:r>
            <a:r>
              <a:rPr lang="en-AU" dirty="0" smtClean="0">
                <a:solidFill>
                  <a:srgbClr val="FFFF00"/>
                </a:solidFill>
                <a:latin typeface="Calibri" pitchFamily="34" charset="0"/>
              </a:rPr>
              <a:t>AFET, İNSANLAR İÇİN </a:t>
            </a:r>
            <a:endParaRPr lang="tr-TR" dirty="0" smtClean="0">
              <a:solidFill>
                <a:srgbClr val="FFFF00"/>
              </a:solidFill>
              <a:latin typeface="Calibri" pitchFamily="34" charset="0"/>
            </a:endParaRPr>
          </a:p>
          <a:p>
            <a:pPr lvl="1" eaLnBrk="1" hangingPunct="1">
              <a:defRPr/>
            </a:pPr>
            <a:r>
              <a:rPr lang="en-AU" dirty="0" smtClean="0">
                <a:latin typeface="Calibri" pitchFamily="34" charset="0"/>
              </a:rPr>
              <a:t>FİZİKSEL, EKONOMİK VE SOSYAL KAYIPLARA NEDEN OLAN, </a:t>
            </a:r>
            <a:endParaRPr lang="tr-TR" dirty="0" smtClean="0">
              <a:latin typeface="Calibri" pitchFamily="34" charset="0"/>
            </a:endParaRPr>
          </a:p>
          <a:p>
            <a:pPr lvl="1" eaLnBrk="1" hangingPunct="1">
              <a:defRPr/>
            </a:pPr>
            <a:r>
              <a:rPr lang="en-AU" dirty="0" smtClean="0">
                <a:latin typeface="Calibri" pitchFamily="34" charset="0"/>
              </a:rPr>
              <a:t>NORMAL</a:t>
            </a:r>
            <a:r>
              <a:rPr lang="tr-TR" dirty="0" smtClean="0">
                <a:latin typeface="Calibri" pitchFamily="34" charset="0"/>
              </a:rPr>
              <a:t> </a:t>
            </a:r>
            <a:r>
              <a:rPr lang="en-AU" dirty="0" smtClean="0">
                <a:latin typeface="Calibri" pitchFamily="34" charset="0"/>
              </a:rPr>
              <a:t>YAŞAMI VE İNSAN FAALİYETLERİNİ DURDURARAK VEYA KESİNTİYE UĞRATARAK, TOPLULUKLARI</a:t>
            </a:r>
            <a:r>
              <a:rPr lang="tr-TR" dirty="0" smtClean="0">
                <a:latin typeface="Calibri" pitchFamily="34" charset="0"/>
              </a:rPr>
              <a:t> </a:t>
            </a:r>
            <a:r>
              <a:rPr lang="en-AU" dirty="0" smtClean="0">
                <a:latin typeface="Calibri" pitchFamily="34" charset="0"/>
              </a:rPr>
              <a:t>OLUMSUZ ETKİLEYEN </a:t>
            </a:r>
            <a:endParaRPr lang="tr-TR" dirty="0" smtClean="0">
              <a:latin typeface="Calibri" pitchFamily="34" charset="0"/>
            </a:endParaRPr>
          </a:p>
          <a:p>
            <a:pPr lvl="1" eaLnBrk="1" hangingPunct="1">
              <a:defRPr/>
            </a:pPr>
            <a:r>
              <a:rPr lang="en-AU" dirty="0" smtClean="0">
                <a:latin typeface="Calibri" pitchFamily="34" charset="0"/>
              </a:rPr>
              <a:t>DOĞAL, TEKNOLOJİK VEYA İNSAN KÖKENLİ OLAYLAR OLARAK</a:t>
            </a:r>
            <a:r>
              <a:rPr lang="tr-TR" dirty="0" smtClean="0">
                <a:latin typeface="Calibri" pitchFamily="34" charset="0"/>
              </a:rPr>
              <a:t> </a:t>
            </a:r>
            <a:r>
              <a:rPr lang="en-AU" dirty="0" smtClean="0">
                <a:latin typeface="Calibri" pitchFamily="34" charset="0"/>
              </a:rPr>
              <a:t>TANIMLANMAKTADIR.</a:t>
            </a:r>
          </a:p>
          <a:p>
            <a:pPr>
              <a:defRPr/>
            </a:pPr>
            <a:r>
              <a:rPr lang="tr-TR" sz="2200" dirty="0" smtClean="0">
                <a:latin typeface="+mj-lt"/>
              </a:rPr>
              <a:t>Bu tanımdan da anlaşılacağı üzere bir olayın afete neden olabilmesi için, toplumları ve yerleşim birimleri üzerinde kayıplar meydana getirmesi veya insan faaliyetlerini bozarak veya kesintiye </a:t>
            </a:r>
            <a:r>
              <a:rPr lang="it-IT" sz="2200" dirty="0" smtClean="0">
                <a:latin typeface="+mj-lt"/>
              </a:rPr>
              <a:t>uğratarak bir yerleşme birimini etkilemesi</a:t>
            </a:r>
            <a:r>
              <a:rPr lang="tr-TR" sz="2200" dirty="0" smtClean="0">
                <a:latin typeface="+mj-lt"/>
              </a:rPr>
              <a:t> gerekmektedir</a:t>
            </a:r>
            <a:r>
              <a:rPr lang="tr-TR" sz="2200" b="1" dirty="0" smtClean="0">
                <a:solidFill>
                  <a:srgbClr val="FFFF00"/>
                </a:solidFill>
                <a:latin typeface="+mj-lt"/>
              </a:rPr>
              <a:t>. Başka bir deyişle afet, bir </a:t>
            </a:r>
            <a:r>
              <a:rPr lang="nl-NL" sz="2200" b="1" dirty="0" smtClean="0">
                <a:solidFill>
                  <a:srgbClr val="FFFF00"/>
                </a:solidFill>
                <a:latin typeface="+mj-lt"/>
              </a:rPr>
              <a:t>olayın kendisi değil; </a:t>
            </a:r>
            <a:r>
              <a:rPr lang="tr-TR" sz="2200" b="1" dirty="0" smtClean="0">
                <a:solidFill>
                  <a:srgbClr val="FFFF00"/>
                </a:solidFill>
                <a:latin typeface="+mj-lt"/>
              </a:rPr>
              <a:t>doğurduğu bir sonuçtur. </a:t>
            </a:r>
          </a:p>
        </p:txBody>
      </p:sp>
      <p:sp>
        <p:nvSpPr>
          <p:cNvPr id="7172" name="3 Veri Yer Tutucusu"/>
          <p:cNvSpPr>
            <a:spLocks noGrp="1"/>
          </p:cNvSpPr>
          <p:nvPr>
            <p:ph type="dt" sz="quarter" idx="10"/>
          </p:nvPr>
        </p:nvSpPr>
        <p:spPr>
          <a:xfrm rot="16200000">
            <a:off x="-477044" y="5526882"/>
            <a:ext cx="1509713" cy="298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Wingdings" pitchFamily="2" charset="2"/>
              <a:buBlip>
                <a:blip r:embed="rId3"/>
              </a:buBlip>
              <a:defRPr sz="2400">
                <a:solidFill>
                  <a:schemeClr val="tx1"/>
                </a:solidFill>
                <a:latin typeface="Tahoma" pitchFamily="34" charset="0"/>
              </a:defRPr>
            </a:lvl1pPr>
            <a:lvl2pPr marL="742950" indent="-285750" eaLnBrk="0" hangingPunct="0">
              <a:spcBef>
                <a:spcPct val="20000"/>
              </a:spcBef>
              <a:buClr>
                <a:srgbClr val="FF0000"/>
              </a:buClr>
              <a:buFont typeface="Wingdings" pitchFamily="2" charset="2"/>
              <a:buBlip>
                <a:blip r:embed="rId4"/>
              </a:buBlip>
              <a:defRPr sz="2400">
                <a:solidFill>
                  <a:schemeClr val="tx1"/>
                </a:solidFill>
                <a:latin typeface="Times New Roman" pitchFamily="18" charset="0"/>
              </a:defRPr>
            </a:lvl2pPr>
            <a:lvl3pPr marL="1143000" indent="-228600" eaLnBrk="0" hangingPunct="0">
              <a:spcBef>
                <a:spcPct val="20000"/>
              </a:spcBef>
              <a:buBlip>
                <a:blip r:embed="rId5"/>
              </a:buBlip>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Blip>
                <a:blip r:embed="rId6"/>
              </a:buBlip>
              <a:defRPr sz="2000">
                <a:solidFill>
                  <a:schemeClr val="tx1"/>
                </a:solidFill>
                <a:latin typeface="Arial" charset="0"/>
              </a:defRPr>
            </a:lvl5pPr>
            <a:lvl6pPr marL="2514600" indent="-228600" eaLnBrk="0" fontAlgn="base" hangingPunct="0">
              <a:spcBef>
                <a:spcPct val="20000"/>
              </a:spcBef>
              <a:spcAft>
                <a:spcPct val="0"/>
              </a:spcAft>
              <a:buBlip>
                <a:blip r:embed="rId6"/>
              </a:buBlip>
              <a:defRPr sz="2000">
                <a:solidFill>
                  <a:schemeClr val="tx1"/>
                </a:solidFill>
                <a:latin typeface="Arial" charset="0"/>
              </a:defRPr>
            </a:lvl6pPr>
            <a:lvl7pPr marL="2971800" indent="-228600" eaLnBrk="0" fontAlgn="base" hangingPunct="0">
              <a:spcBef>
                <a:spcPct val="20000"/>
              </a:spcBef>
              <a:spcAft>
                <a:spcPct val="0"/>
              </a:spcAft>
              <a:buBlip>
                <a:blip r:embed="rId6"/>
              </a:buBlip>
              <a:defRPr sz="2000">
                <a:solidFill>
                  <a:schemeClr val="tx1"/>
                </a:solidFill>
                <a:latin typeface="Arial" charset="0"/>
              </a:defRPr>
            </a:lvl7pPr>
            <a:lvl8pPr marL="3429000" indent="-228600" eaLnBrk="0" fontAlgn="base" hangingPunct="0">
              <a:spcBef>
                <a:spcPct val="20000"/>
              </a:spcBef>
              <a:spcAft>
                <a:spcPct val="0"/>
              </a:spcAft>
              <a:buBlip>
                <a:blip r:embed="rId6"/>
              </a:buBlip>
              <a:defRPr sz="2000">
                <a:solidFill>
                  <a:schemeClr val="tx1"/>
                </a:solidFill>
                <a:latin typeface="Arial" charset="0"/>
              </a:defRPr>
            </a:lvl8pPr>
            <a:lvl9pPr marL="3886200" indent="-228600" eaLnBrk="0" fontAlgn="base" hangingPunct="0">
              <a:spcBef>
                <a:spcPct val="20000"/>
              </a:spcBef>
              <a:spcAft>
                <a:spcPct val="0"/>
              </a:spcAft>
              <a:buBlip>
                <a:blip r:embed="rId6"/>
              </a:buBlip>
              <a:defRPr sz="2000">
                <a:solidFill>
                  <a:schemeClr val="tx1"/>
                </a:solidFill>
                <a:latin typeface="Arial" charset="0"/>
              </a:defRPr>
            </a:lvl9pPr>
          </a:lstStyle>
          <a:p>
            <a:pPr eaLnBrk="1" hangingPunct="1">
              <a:spcBef>
                <a:spcPct val="0"/>
              </a:spcBef>
              <a:buClrTx/>
              <a:buFontTx/>
              <a:buNone/>
            </a:pPr>
            <a:fld id="{DDE881BB-0916-441E-9E1D-7DF1A0253650}" type="datetime1">
              <a:rPr lang="tr-TR" altLang="tr-TR" sz="1200" smtClean="0">
                <a:latin typeface="Courier New" pitchFamily="49" charset="0"/>
              </a:rPr>
              <a:pPr eaLnBrk="1" hangingPunct="1">
                <a:spcBef>
                  <a:spcPct val="0"/>
                </a:spcBef>
                <a:buClrTx/>
                <a:buFontTx/>
                <a:buNone/>
              </a:pPr>
              <a:t>28.05.2014</a:t>
            </a:fld>
            <a:endParaRPr lang="tr-TR" altLang="tr-TR" sz="1200" smtClean="0">
              <a:latin typeface="Courier New" pitchFamily="49" charset="0"/>
            </a:endParaRPr>
          </a:p>
        </p:txBody>
      </p:sp>
      <p:sp>
        <p:nvSpPr>
          <p:cNvPr id="7173" name="4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Wingdings" pitchFamily="2" charset="2"/>
              <a:buBlip>
                <a:blip r:embed="rId3"/>
              </a:buBlip>
              <a:defRPr sz="2400">
                <a:solidFill>
                  <a:schemeClr val="tx1"/>
                </a:solidFill>
                <a:latin typeface="Tahoma" pitchFamily="34" charset="0"/>
              </a:defRPr>
            </a:lvl1pPr>
            <a:lvl2pPr marL="742950" indent="-285750" eaLnBrk="0" hangingPunct="0">
              <a:spcBef>
                <a:spcPct val="20000"/>
              </a:spcBef>
              <a:buClr>
                <a:srgbClr val="FF0000"/>
              </a:buClr>
              <a:buFont typeface="Wingdings" pitchFamily="2" charset="2"/>
              <a:buBlip>
                <a:blip r:embed="rId4"/>
              </a:buBlip>
              <a:defRPr sz="2400">
                <a:solidFill>
                  <a:schemeClr val="tx1"/>
                </a:solidFill>
                <a:latin typeface="Times New Roman" pitchFamily="18" charset="0"/>
              </a:defRPr>
            </a:lvl2pPr>
            <a:lvl3pPr marL="1143000" indent="-228600" eaLnBrk="0" hangingPunct="0">
              <a:spcBef>
                <a:spcPct val="20000"/>
              </a:spcBef>
              <a:buBlip>
                <a:blip r:embed="rId5"/>
              </a:buBlip>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Blip>
                <a:blip r:embed="rId6"/>
              </a:buBlip>
              <a:defRPr sz="2000">
                <a:solidFill>
                  <a:schemeClr val="tx1"/>
                </a:solidFill>
                <a:latin typeface="Arial" charset="0"/>
              </a:defRPr>
            </a:lvl5pPr>
            <a:lvl6pPr marL="2514600" indent="-228600" eaLnBrk="0" fontAlgn="base" hangingPunct="0">
              <a:spcBef>
                <a:spcPct val="20000"/>
              </a:spcBef>
              <a:spcAft>
                <a:spcPct val="0"/>
              </a:spcAft>
              <a:buBlip>
                <a:blip r:embed="rId6"/>
              </a:buBlip>
              <a:defRPr sz="2000">
                <a:solidFill>
                  <a:schemeClr val="tx1"/>
                </a:solidFill>
                <a:latin typeface="Arial" charset="0"/>
              </a:defRPr>
            </a:lvl6pPr>
            <a:lvl7pPr marL="2971800" indent="-228600" eaLnBrk="0" fontAlgn="base" hangingPunct="0">
              <a:spcBef>
                <a:spcPct val="20000"/>
              </a:spcBef>
              <a:spcAft>
                <a:spcPct val="0"/>
              </a:spcAft>
              <a:buBlip>
                <a:blip r:embed="rId6"/>
              </a:buBlip>
              <a:defRPr sz="2000">
                <a:solidFill>
                  <a:schemeClr val="tx1"/>
                </a:solidFill>
                <a:latin typeface="Arial" charset="0"/>
              </a:defRPr>
            </a:lvl7pPr>
            <a:lvl8pPr marL="3429000" indent="-228600" eaLnBrk="0" fontAlgn="base" hangingPunct="0">
              <a:spcBef>
                <a:spcPct val="20000"/>
              </a:spcBef>
              <a:spcAft>
                <a:spcPct val="0"/>
              </a:spcAft>
              <a:buBlip>
                <a:blip r:embed="rId6"/>
              </a:buBlip>
              <a:defRPr sz="2000">
                <a:solidFill>
                  <a:schemeClr val="tx1"/>
                </a:solidFill>
                <a:latin typeface="Arial" charset="0"/>
              </a:defRPr>
            </a:lvl8pPr>
            <a:lvl9pPr marL="3886200" indent="-228600" eaLnBrk="0" fontAlgn="base" hangingPunct="0">
              <a:spcBef>
                <a:spcPct val="20000"/>
              </a:spcBef>
              <a:spcAft>
                <a:spcPct val="0"/>
              </a:spcAft>
              <a:buBlip>
                <a:blip r:embed="rId6"/>
              </a:buBlip>
              <a:defRPr sz="2000">
                <a:solidFill>
                  <a:schemeClr val="tx1"/>
                </a:solidFill>
                <a:latin typeface="Arial" charset="0"/>
              </a:defRPr>
            </a:lvl9pPr>
          </a:lstStyle>
          <a:p>
            <a:pPr eaLnBrk="1" hangingPunct="1">
              <a:spcBef>
                <a:spcPct val="0"/>
              </a:spcBef>
              <a:buClrTx/>
              <a:buFontTx/>
              <a:buNone/>
            </a:pPr>
            <a:r>
              <a:rPr lang="tr-TR" altLang="tr-TR" sz="1400" smtClean="0">
                <a:latin typeface="Courier New" pitchFamily="49" charset="0"/>
              </a:rPr>
              <a:t>DR. MUSTAFA KUTANİS SAÜ İNŞ.MÜH. BÖLÜMÜ</a:t>
            </a:r>
          </a:p>
        </p:txBody>
      </p:sp>
      <p:sp>
        <p:nvSpPr>
          <p:cNvPr id="7174"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Wingdings" pitchFamily="2" charset="2"/>
              <a:buBlip>
                <a:blip r:embed="rId3"/>
              </a:buBlip>
              <a:defRPr sz="2400">
                <a:solidFill>
                  <a:schemeClr val="tx1"/>
                </a:solidFill>
                <a:latin typeface="Tahoma" pitchFamily="34" charset="0"/>
              </a:defRPr>
            </a:lvl1pPr>
            <a:lvl2pPr marL="742950" indent="-285750" eaLnBrk="0" hangingPunct="0">
              <a:spcBef>
                <a:spcPct val="20000"/>
              </a:spcBef>
              <a:buClr>
                <a:srgbClr val="FF0000"/>
              </a:buClr>
              <a:buFont typeface="Wingdings" pitchFamily="2" charset="2"/>
              <a:buBlip>
                <a:blip r:embed="rId4"/>
              </a:buBlip>
              <a:defRPr sz="2400">
                <a:solidFill>
                  <a:schemeClr val="tx1"/>
                </a:solidFill>
                <a:latin typeface="Times New Roman" pitchFamily="18" charset="0"/>
              </a:defRPr>
            </a:lvl2pPr>
            <a:lvl3pPr marL="1143000" indent="-228600" eaLnBrk="0" hangingPunct="0">
              <a:spcBef>
                <a:spcPct val="20000"/>
              </a:spcBef>
              <a:buBlip>
                <a:blip r:embed="rId5"/>
              </a:buBlip>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Blip>
                <a:blip r:embed="rId6"/>
              </a:buBlip>
              <a:defRPr sz="2000">
                <a:solidFill>
                  <a:schemeClr val="tx1"/>
                </a:solidFill>
                <a:latin typeface="Arial" charset="0"/>
              </a:defRPr>
            </a:lvl5pPr>
            <a:lvl6pPr marL="2514600" indent="-228600" eaLnBrk="0" fontAlgn="base" hangingPunct="0">
              <a:spcBef>
                <a:spcPct val="20000"/>
              </a:spcBef>
              <a:spcAft>
                <a:spcPct val="0"/>
              </a:spcAft>
              <a:buBlip>
                <a:blip r:embed="rId6"/>
              </a:buBlip>
              <a:defRPr sz="2000">
                <a:solidFill>
                  <a:schemeClr val="tx1"/>
                </a:solidFill>
                <a:latin typeface="Arial" charset="0"/>
              </a:defRPr>
            </a:lvl6pPr>
            <a:lvl7pPr marL="2971800" indent="-228600" eaLnBrk="0" fontAlgn="base" hangingPunct="0">
              <a:spcBef>
                <a:spcPct val="20000"/>
              </a:spcBef>
              <a:spcAft>
                <a:spcPct val="0"/>
              </a:spcAft>
              <a:buBlip>
                <a:blip r:embed="rId6"/>
              </a:buBlip>
              <a:defRPr sz="2000">
                <a:solidFill>
                  <a:schemeClr val="tx1"/>
                </a:solidFill>
                <a:latin typeface="Arial" charset="0"/>
              </a:defRPr>
            </a:lvl7pPr>
            <a:lvl8pPr marL="3429000" indent="-228600" eaLnBrk="0" fontAlgn="base" hangingPunct="0">
              <a:spcBef>
                <a:spcPct val="20000"/>
              </a:spcBef>
              <a:spcAft>
                <a:spcPct val="0"/>
              </a:spcAft>
              <a:buBlip>
                <a:blip r:embed="rId6"/>
              </a:buBlip>
              <a:defRPr sz="2000">
                <a:solidFill>
                  <a:schemeClr val="tx1"/>
                </a:solidFill>
                <a:latin typeface="Arial" charset="0"/>
              </a:defRPr>
            </a:lvl8pPr>
            <a:lvl9pPr marL="3886200" indent="-228600" eaLnBrk="0" fontAlgn="base" hangingPunct="0">
              <a:spcBef>
                <a:spcPct val="20000"/>
              </a:spcBef>
              <a:spcAft>
                <a:spcPct val="0"/>
              </a:spcAft>
              <a:buBlip>
                <a:blip r:embed="rId6"/>
              </a:buBlip>
              <a:defRPr sz="2000">
                <a:solidFill>
                  <a:schemeClr val="tx1"/>
                </a:solidFill>
                <a:latin typeface="Arial" charset="0"/>
              </a:defRPr>
            </a:lvl9pPr>
          </a:lstStyle>
          <a:p>
            <a:pPr eaLnBrk="1" hangingPunct="1">
              <a:spcBef>
                <a:spcPct val="0"/>
              </a:spcBef>
              <a:buClrTx/>
              <a:buFontTx/>
              <a:buNone/>
            </a:pPr>
            <a:r>
              <a:rPr lang="tr-TR" altLang="tr-TR" sz="1200" smtClean="0">
                <a:latin typeface="Courier New" pitchFamily="49" charset="0"/>
              </a:rPr>
              <a:t>SLIDE </a:t>
            </a:r>
            <a:fld id="{0C7B6698-4B61-458B-9799-6DFC85DD27B4}" type="slidenum">
              <a:rPr lang="tr-TR" altLang="tr-TR" sz="1200" smtClean="0">
                <a:latin typeface="Courier New" pitchFamily="49" charset="0"/>
              </a:rPr>
              <a:pPr eaLnBrk="1" hangingPunct="1">
                <a:spcBef>
                  <a:spcPct val="0"/>
                </a:spcBef>
                <a:buClrTx/>
                <a:buFontTx/>
                <a:buNone/>
              </a:pPr>
              <a:t>3</a:t>
            </a:fld>
            <a:endParaRPr lang="tr-TR" altLang="tr-TR" sz="1200" smtClean="0">
              <a:latin typeface="Courier New" pitchFamily="49" charset="0"/>
            </a:endParaRPr>
          </a:p>
        </p:txBody>
      </p:sp>
    </p:spTree>
    <p:extLst>
      <p:ext uri="{BB962C8B-B14F-4D97-AF65-F5344CB8AC3E}">
        <p14:creationId xmlns:p14="http://schemas.microsoft.com/office/powerpoint/2010/main" val="24899087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p:nvPr>
        </p:nvSpPr>
        <p:spPr>
          <a:xfrm>
            <a:off x="683568" y="214313"/>
            <a:ext cx="8271520" cy="5918200"/>
          </a:xfrm>
        </p:spPr>
        <p:txBody>
          <a:bodyPr/>
          <a:lstStyle/>
          <a:p>
            <a:r>
              <a:rPr lang="tr-TR" dirty="0" smtClean="0"/>
              <a:t>Türkiye’nin en doğusundan en batısına kadar </a:t>
            </a:r>
            <a:r>
              <a:rPr lang="tr-TR" dirty="0"/>
              <a:t>h</a:t>
            </a:r>
            <a:r>
              <a:rPr lang="tr-TR" dirty="0" smtClean="0"/>
              <a:t>er </a:t>
            </a:r>
            <a:r>
              <a:rPr lang="tr-TR" dirty="0"/>
              <a:t>il ve ilçede  </a:t>
            </a:r>
            <a:r>
              <a:rPr lang="tr-TR" dirty="0" smtClean="0"/>
              <a:t>çarpık ve sağlıksız kentleşmeye rastlamamak mümkün değil.</a:t>
            </a:r>
          </a:p>
          <a:p>
            <a:endParaRPr lang="tr-TR" dirty="0"/>
          </a:p>
          <a:p>
            <a:r>
              <a:rPr lang="tr-TR" dirty="0" smtClean="0"/>
              <a:t>Doğal olarak vitrinde duran İSTANBUL İZMİR ve ANKARA gibi kentlerde bu daha çok göze batıyor.</a:t>
            </a:r>
          </a:p>
          <a:p>
            <a:r>
              <a:rPr lang="tr-TR" dirty="0" smtClean="0"/>
              <a:t>Beklenen «</a:t>
            </a:r>
            <a:r>
              <a:rPr lang="tr-TR" b="1" dirty="0" smtClean="0">
                <a:solidFill>
                  <a:srgbClr val="FFFF00"/>
                </a:solidFill>
              </a:rPr>
              <a:t>muhtemel </a:t>
            </a:r>
            <a:r>
              <a:rPr lang="tr-TR" b="1" dirty="0" err="1" smtClean="0">
                <a:solidFill>
                  <a:srgbClr val="FFFF00"/>
                </a:solidFill>
              </a:rPr>
              <a:t>istanbul</a:t>
            </a:r>
            <a:r>
              <a:rPr lang="tr-TR" b="1" dirty="0" smtClean="0">
                <a:solidFill>
                  <a:srgbClr val="FFFF00"/>
                </a:solidFill>
              </a:rPr>
              <a:t> depremi</a:t>
            </a:r>
            <a:r>
              <a:rPr lang="tr-TR" dirty="0" smtClean="0"/>
              <a:t>» de düşünülünce, bu kentte konu iyice öne çıkıyor</a:t>
            </a:r>
          </a:p>
          <a:p>
            <a:pPr marL="0" indent="0">
              <a:buNone/>
            </a:pPr>
            <a:endParaRPr lang="tr-TR" dirty="0" smtClean="0"/>
          </a:p>
        </p:txBody>
      </p:sp>
    </p:spTree>
    <p:extLst>
      <p:ext uri="{BB962C8B-B14F-4D97-AF65-F5344CB8AC3E}">
        <p14:creationId xmlns:p14="http://schemas.microsoft.com/office/powerpoint/2010/main" val="3919238949"/>
      </p:ext>
    </p:extLst>
  </p:cSld>
  <p:clrMapOvr>
    <a:masterClrMapping/>
  </p:clrMapOvr>
  <p:transition advTm="5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p:nvPr>
        </p:nvSpPr>
        <p:spPr>
          <a:xfrm>
            <a:off x="575556" y="214313"/>
            <a:ext cx="8379532" cy="5918200"/>
          </a:xfrm>
        </p:spPr>
        <p:txBody>
          <a:bodyPr/>
          <a:lstStyle/>
          <a:p>
            <a:r>
              <a:rPr lang="tr-TR" dirty="0">
                <a:effectLst/>
              </a:rPr>
              <a:t>İngiltere, Fransa, Hollanda, Japonya, Kore, Brezilya gibi dünyada pek çok ülke zamanla niteliğini kaybeden, </a:t>
            </a:r>
            <a:r>
              <a:rPr lang="tr-TR" b="1" dirty="0">
                <a:solidFill>
                  <a:srgbClr val="FFFF00"/>
                </a:solidFill>
                <a:effectLst/>
              </a:rPr>
              <a:t>fiziksel ve çevresel yönlerden bozulmuş veya ekonomik ve sosyal açıdan</a:t>
            </a:r>
            <a:r>
              <a:rPr lang="tr-TR" dirty="0">
                <a:effectLst/>
              </a:rPr>
              <a:t> dışlanmışlık yaşayan kentsel alanlarının belli programlarla </a:t>
            </a:r>
            <a:r>
              <a:rPr lang="tr-TR" b="1" dirty="0">
                <a:solidFill>
                  <a:srgbClr val="FFFF00"/>
                </a:solidFill>
                <a:effectLst/>
              </a:rPr>
              <a:t>yenilenmesini</a:t>
            </a:r>
            <a:r>
              <a:rPr lang="tr-TR" dirty="0">
                <a:effectLst/>
              </a:rPr>
              <a:t> gerçekleştirdi. </a:t>
            </a:r>
            <a:endParaRPr lang="tr-TR" dirty="0" smtClean="0">
              <a:effectLst/>
            </a:endParaRPr>
          </a:p>
          <a:p>
            <a:r>
              <a:rPr lang="tr-TR" b="1" dirty="0" smtClean="0">
                <a:solidFill>
                  <a:srgbClr val="FFFF00"/>
                </a:solidFill>
                <a:effectLst>
                  <a:outerShdw blurRad="38100" dist="38100" dir="2700000" algn="tl">
                    <a:srgbClr val="000000">
                      <a:alpha val="43137"/>
                    </a:srgbClr>
                  </a:outerShdw>
                </a:effectLst>
              </a:rPr>
              <a:t>Sosyal </a:t>
            </a:r>
            <a:r>
              <a:rPr lang="tr-TR" b="1" dirty="0">
                <a:solidFill>
                  <a:srgbClr val="FFFF00"/>
                </a:solidFill>
                <a:effectLst>
                  <a:outerShdw blurRad="38100" dist="38100" dir="2700000" algn="tl">
                    <a:srgbClr val="000000">
                      <a:alpha val="43137"/>
                    </a:srgbClr>
                  </a:outerShdw>
                </a:effectLst>
              </a:rPr>
              <a:t>sorunları çözmenin </a:t>
            </a:r>
            <a:r>
              <a:rPr lang="tr-TR" dirty="0">
                <a:effectLst/>
              </a:rPr>
              <a:t>yanında şehirlerin cazibesini artırmak ve şehirleri markalaştırmak için de gerçekleştirilen kentsel dönüşümler </a:t>
            </a:r>
            <a:r>
              <a:rPr lang="tr-TR" dirty="0">
                <a:solidFill>
                  <a:srgbClr val="FFFF00"/>
                </a:solidFill>
                <a:effectLst>
                  <a:outerShdw blurRad="38100" dist="38100" dir="2700000" algn="tl">
                    <a:srgbClr val="000000">
                      <a:alpha val="43137"/>
                    </a:srgbClr>
                  </a:outerShdw>
                </a:effectLst>
              </a:rPr>
              <a:t>deprem kuşağında olan ülkemiz için </a:t>
            </a:r>
            <a:r>
              <a:rPr lang="tr-TR" dirty="0" smtClean="0">
                <a:solidFill>
                  <a:srgbClr val="FFFF00"/>
                </a:solidFill>
                <a:effectLst>
                  <a:outerShdw blurRad="38100" dist="38100" dir="2700000" algn="tl">
                    <a:srgbClr val="000000">
                      <a:alpha val="43137"/>
                    </a:srgbClr>
                  </a:outerShdw>
                </a:effectLst>
              </a:rPr>
              <a:t>ayrı </a:t>
            </a:r>
            <a:r>
              <a:rPr lang="tr-TR" dirty="0">
                <a:solidFill>
                  <a:srgbClr val="FFFF00"/>
                </a:solidFill>
                <a:effectLst>
                  <a:outerShdw blurRad="38100" dist="38100" dir="2700000" algn="tl">
                    <a:srgbClr val="000000">
                      <a:alpha val="43137"/>
                    </a:srgbClr>
                  </a:outerShdw>
                </a:effectLst>
              </a:rPr>
              <a:t>bir önem</a:t>
            </a:r>
            <a:r>
              <a:rPr lang="tr-TR" dirty="0">
                <a:effectLst/>
              </a:rPr>
              <a:t>i var.</a:t>
            </a:r>
            <a:endParaRPr lang="tr-TR" dirty="0"/>
          </a:p>
        </p:txBody>
      </p:sp>
    </p:spTree>
    <p:extLst>
      <p:ext uri="{BB962C8B-B14F-4D97-AF65-F5344CB8AC3E}">
        <p14:creationId xmlns:p14="http://schemas.microsoft.com/office/powerpoint/2010/main" val="277653578"/>
      </p:ext>
    </p:extLst>
  </p:cSld>
  <p:clrMapOvr>
    <a:masterClrMapping/>
  </p:clrMapOvr>
  <p:transition advTm="5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p:nvPr>
        </p:nvSpPr>
        <p:spPr>
          <a:xfrm>
            <a:off x="575556" y="214313"/>
            <a:ext cx="8379532" cy="5918200"/>
          </a:xfrm>
        </p:spPr>
        <p:txBody>
          <a:bodyPr/>
          <a:lstStyle/>
          <a:p>
            <a:pPr marL="0" indent="0">
              <a:buNone/>
            </a:pPr>
            <a:r>
              <a:rPr lang="tr-TR" dirty="0" smtClean="0"/>
              <a:t>Depreme Dayanıklı Yapı Tasarımında Amaç binaların çok şiddetli depremlerde  «</a:t>
            </a:r>
            <a:r>
              <a:rPr lang="tr-TR" dirty="0" smtClean="0">
                <a:solidFill>
                  <a:srgbClr val="FFFF00"/>
                </a:solidFill>
              </a:rPr>
              <a:t>yıkılmadan ayakta kalmasını</a:t>
            </a:r>
            <a:r>
              <a:rPr lang="tr-TR" dirty="0" smtClean="0"/>
              <a:t>»  sağlamak böylece </a:t>
            </a:r>
            <a:r>
              <a:rPr lang="tr-TR" dirty="0" smtClean="0">
                <a:solidFill>
                  <a:srgbClr val="FFFF00"/>
                </a:solidFill>
              </a:rPr>
              <a:t>can kaybını </a:t>
            </a:r>
            <a:r>
              <a:rPr lang="tr-TR" dirty="0" smtClean="0"/>
              <a:t>önlemektir. </a:t>
            </a:r>
          </a:p>
          <a:p>
            <a:pPr marL="0" indent="0">
              <a:buNone/>
            </a:pPr>
            <a:r>
              <a:rPr lang="tr-TR" dirty="0" smtClean="0"/>
              <a:t>Yönetmeliğe göre iyi tasarlanmış binalar «depremi hasar görerek» karşılar.</a:t>
            </a:r>
          </a:p>
          <a:p>
            <a:pPr marL="0" indent="0">
              <a:buNone/>
            </a:pPr>
            <a:endParaRPr lang="tr-TR" dirty="0" smtClean="0"/>
          </a:p>
          <a:p>
            <a:r>
              <a:rPr lang="tr-TR" dirty="0" smtClean="0"/>
              <a:t>1975 Deprem Yönetmeliği’ne göre minimum deprem dayanımı 14 </a:t>
            </a:r>
            <a:r>
              <a:rPr lang="tr-TR" dirty="0" err="1" smtClean="0"/>
              <a:t>Mpa</a:t>
            </a:r>
            <a:endParaRPr lang="tr-TR" dirty="0" smtClean="0"/>
          </a:p>
          <a:p>
            <a:r>
              <a:rPr lang="tr-TR" dirty="0"/>
              <a:t>1998 yılından 2009 yılına kadar yaklaşık 2500 binadan alınan örneklerin ortalama basınç dayanımı </a:t>
            </a:r>
            <a:r>
              <a:rPr lang="tr-TR" b="1" dirty="0" smtClean="0">
                <a:solidFill>
                  <a:srgbClr val="FFFF00"/>
                </a:solidFill>
              </a:rPr>
              <a:t>8,13MP</a:t>
            </a:r>
            <a:r>
              <a:rPr lang="tr-TR" dirty="0" smtClean="0"/>
              <a:t>a</a:t>
            </a:r>
            <a:endParaRPr lang="tr-TR" dirty="0" smtClean="0"/>
          </a:p>
          <a:p>
            <a:pPr marL="0" indent="0">
              <a:buNone/>
            </a:pPr>
            <a:endParaRPr lang="tr-TR" dirty="0" smtClean="0"/>
          </a:p>
          <a:p>
            <a:pPr marL="0" indent="0">
              <a:buNone/>
            </a:pPr>
            <a:endParaRPr lang="tr-TR" dirty="0"/>
          </a:p>
        </p:txBody>
      </p:sp>
    </p:spTree>
    <p:extLst>
      <p:ext uri="{BB962C8B-B14F-4D97-AF65-F5344CB8AC3E}">
        <p14:creationId xmlns:p14="http://schemas.microsoft.com/office/powerpoint/2010/main" val="2086935561"/>
      </p:ext>
    </p:extLst>
  </p:cSld>
  <p:clrMapOvr>
    <a:masterClrMapping/>
  </p:clrMapOvr>
  <p:transition advTm="5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p:nvPr>
        </p:nvSpPr>
        <p:spPr>
          <a:xfrm>
            <a:off x="647564" y="214313"/>
            <a:ext cx="8307524" cy="5918200"/>
          </a:xfrm>
        </p:spPr>
        <p:txBody>
          <a:bodyPr/>
          <a:lstStyle/>
          <a:p>
            <a:pPr marL="0" indent="0">
              <a:buNone/>
            </a:pPr>
            <a:r>
              <a:rPr lang="tr-TR" b="1" u="sng" dirty="0" smtClean="0"/>
              <a:t>7269 sayılı kanun</a:t>
            </a:r>
          </a:p>
          <a:p>
            <a:pPr marL="0" indent="0">
              <a:buNone/>
            </a:pPr>
            <a:r>
              <a:rPr lang="nn-NO" b="1" dirty="0" smtClean="0"/>
              <a:t>Madde </a:t>
            </a:r>
            <a:r>
              <a:rPr lang="nn-NO" b="1" dirty="0"/>
              <a:t>3 – (Değişik: 2/7/1968 - 1051/1 md.)</a:t>
            </a:r>
          </a:p>
          <a:p>
            <a:r>
              <a:rPr lang="en-US" sz="2800" dirty="0" err="1" smtClean="0">
                <a:solidFill>
                  <a:srgbClr val="FFFF00"/>
                </a:solidFill>
                <a:effectLst/>
              </a:rPr>
              <a:t>Belediye</a:t>
            </a:r>
            <a:r>
              <a:rPr lang="en-US" sz="2800" dirty="0" smtClean="0">
                <a:solidFill>
                  <a:srgbClr val="FFFF00"/>
                </a:solidFill>
                <a:effectLst/>
              </a:rPr>
              <a:t> </a:t>
            </a:r>
            <a:r>
              <a:rPr lang="en-US" sz="2800" dirty="0" err="1" smtClean="0">
                <a:solidFill>
                  <a:srgbClr val="FFFF00"/>
                </a:solidFill>
                <a:effectLst/>
              </a:rPr>
              <a:t>hudutları</a:t>
            </a:r>
            <a:r>
              <a:rPr lang="en-US" sz="2800" dirty="0" smtClean="0">
                <a:solidFill>
                  <a:srgbClr val="FFFF00"/>
                </a:solidFill>
                <a:effectLst/>
              </a:rPr>
              <a:t> </a:t>
            </a:r>
            <a:r>
              <a:rPr lang="en-US" sz="2800" dirty="0" err="1" smtClean="0">
                <a:solidFill>
                  <a:srgbClr val="FFFF00"/>
                </a:solidFill>
                <a:effectLst/>
              </a:rPr>
              <a:t>ve</a:t>
            </a:r>
            <a:r>
              <a:rPr lang="en-US" sz="2800" dirty="0" smtClean="0">
                <a:solidFill>
                  <a:srgbClr val="FFFF00"/>
                </a:solidFill>
                <a:effectLst/>
              </a:rPr>
              <a:t> </a:t>
            </a:r>
            <a:r>
              <a:rPr lang="en-US" sz="2800" dirty="0" err="1" smtClean="0">
                <a:solidFill>
                  <a:srgbClr val="FFFF00"/>
                </a:solidFill>
                <a:effectLst/>
              </a:rPr>
              <a:t>varsa</a:t>
            </a:r>
            <a:r>
              <a:rPr lang="en-US" sz="2800" dirty="0" smtClean="0">
                <a:solidFill>
                  <a:srgbClr val="FFFF00"/>
                </a:solidFill>
                <a:effectLst/>
              </a:rPr>
              <a:t> </a:t>
            </a:r>
            <a:r>
              <a:rPr lang="en-US" sz="2800" dirty="0" err="1" smtClean="0">
                <a:solidFill>
                  <a:srgbClr val="FFFF00"/>
                </a:solidFill>
                <a:effectLst/>
              </a:rPr>
              <a:t>mücavir</a:t>
            </a:r>
            <a:r>
              <a:rPr lang="en-US" sz="2800" dirty="0" smtClean="0">
                <a:solidFill>
                  <a:srgbClr val="FFFF00"/>
                </a:solidFill>
                <a:effectLst/>
              </a:rPr>
              <a:t> </a:t>
            </a:r>
            <a:r>
              <a:rPr lang="en-US" sz="2800" dirty="0" err="1" smtClean="0">
                <a:solidFill>
                  <a:srgbClr val="FFFF00"/>
                </a:solidFill>
                <a:effectLst/>
              </a:rPr>
              <a:t>sahalar</a:t>
            </a:r>
            <a:r>
              <a:rPr lang="en-US" sz="2800" dirty="0" smtClean="0">
                <a:solidFill>
                  <a:srgbClr val="FFFF00"/>
                </a:solidFill>
                <a:effectLst/>
              </a:rPr>
              <a:t> </a:t>
            </a:r>
            <a:r>
              <a:rPr lang="en-US" sz="2800" dirty="0" err="1" smtClean="0">
                <a:solidFill>
                  <a:srgbClr val="FFFF00"/>
                </a:solidFill>
                <a:effectLst/>
              </a:rPr>
              <a:t>dahilinde</a:t>
            </a:r>
            <a:r>
              <a:rPr lang="en-US" sz="2800" dirty="0" smtClean="0">
                <a:solidFill>
                  <a:srgbClr val="FFFF00"/>
                </a:solidFill>
                <a:effectLst/>
              </a:rPr>
              <a:t> </a:t>
            </a:r>
            <a:r>
              <a:rPr lang="en-US" sz="2800" dirty="0" err="1" smtClean="0">
                <a:solidFill>
                  <a:srgbClr val="FFFF00"/>
                </a:solidFill>
                <a:effectLst/>
              </a:rPr>
              <a:t>ilgili</a:t>
            </a:r>
            <a:r>
              <a:rPr lang="en-US" sz="2800" dirty="0" smtClean="0">
                <a:solidFill>
                  <a:srgbClr val="FFFF00"/>
                </a:solidFill>
                <a:effectLst/>
              </a:rPr>
              <a:t> BELEDİYELE</a:t>
            </a:r>
            <a:r>
              <a:rPr lang="tr-TR" sz="2800" dirty="0" smtClean="0">
                <a:solidFill>
                  <a:srgbClr val="FFFF00"/>
                </a:solidFill>
                <a:effectLst/>
              </a:rPr>
              <a:t>R</a:t>
            </a:r>
            <a:r>
              <a:rPr lang="en-US" sz="2800" dirty="0" smtClean="0">
                <a:solidFill>
                  <a:srgbClr val="FFFF00"/>
                </a:solidFill>
                <a:effectLst/>
              </a:rPr>
              <a:t>, </a:t>
            </a:r>
            <a:r>
              <a:rPr lang="en-US" sz="2800" dirty="0" err="1" smtClean="0">
                <a:solidFill>
                  <a:srgbClr val="FFFF00"/>
                </a:solidFill>
                <a:effectLst/>
              </a:rPr>
              <a:t>bunun</a:t>
            </a:r>
            <a:r>
              <a:rPr lang="en-US" sz="2800" dirty="0" smtClean="0">
                <a:solidFill>
                  <a:srgbClr val="FFFF00"/>
                </a:solidFill>
                <a:effectLst/>
              </a:rPr>
              <a:t> </a:t>
            </a:r>
            <a:r>
              <a:rPr lang="en-US" sz="2800" dirty="0" err="1" smtClean="0">
                <a:solidFill>
                  <a:srgbClr val="FFFF00"/>
                </a:solidFill>
                <a:effectLst/>
              </a:rPr>
              <a:t>dışında</a:t>
            </a:r>
            <a:r>
              <a:rPr lang="en-US" sz="2800" dirty="0" smtClean="0">
                <a:solidFill>
                  <a:srgbClr val="FFFF00"/>
                </a:solidFill>
                <a:effectLst/>
              </a:rPr>
              <a:t> </a:t>
            </a:r>
            <a:r>
              <a:rPr lang="en-US" sz="2800" dirty="0" err="1" smtClean="0">
                <a:solidFill>
                  <a:srgbClr val="FFFF00"/>
                </a:solidFill>
                <a:effectLst/>
              </a:rPr>
              <a:t>kalan</a:t>
            </a:r>
            <a:r>
              <a:rPr lang="en-US" sz="2800" dirty="0" smtClean="0">
                <a:solidFill>
                  <a:srgbClr val="FFFF00"/>
                </a:solidFill>
                <a:effectLst/>
              </a:rPr>
              <a:t> YERLERDE VALİ VE</a:t>
            </a:r>
            <a:r>
              <a:rPr lang="tr-TR" sz="2800" dirty="0" smtClean="0">
                <a:solidFill>
                  <a:srgbClr val="FFFF00"/>
                </a:solidFill>
                <a:effectLst/>
              </a:rPr>
              <a:t> </a:t>
            </a:r>
            <a:r>
              <a:rPr lang="en-US" sz="2800" dirty="0" smtClean="0">
                <a:solidFill>
                  <a:srgbClr val="FFFF00"/>
                </a:solidFill>
                <a:effectLst/>
              </a:rPr>
              <a:t>KAYMAKAMLAR </a:t>
            </a:r>
            <a:r>
              <a:rPr lang="en-US" sz="2800" dirty="0" err="1" smtClean="0">
                <a:solidFill>
                  <a:srgbClr val="FFFF00"/>
                </a:solidFill>
                <a:effectLst/>
              </a:rPr>
              <a:t>bu</a:t>
            </a:r>
            <a:r>
              <a:rPr lang="en-US" sz="2800" dirty="0" smtClean="0">
                <a:solidFill>
                  <a:srgbClr val="FFFF00"/>
                </a:solidFill>
                <a:effectLst/>
              </a:rPr>
              <a:t> </a:t>
            </a:r>
            <a:r>
              <a:rPr lang="en-US" sz="2800" dirty="0" err="1" smtClean="0">
                <a:solidFill>
                  <a:srgbClr val="FFFF00"/>
                </a:solidFill>
                <a:effectLst/>
              </a:rPr>
              <a:t>yönetmelik</a:t>
            </a:r>
            <a:r>
              <a:rPr lang="en-US" sz="2800" dirty="0" smtClean="0">
                <a:solidFill>
                  <a:srgbClr val="FFFF00"/>
                </a:solidFill>
                <a:effectLst/>
              </a:rPr>
              <a:t> </a:t>
            </a:r>
            <a:r>
              <a:rPr lang="en-US" sz="2800" dirty="0" err="1" smtClean="0">
                <a:solidFill>
                  <a:srgbClr val="FFFF00"/>
                </a:solidFill>
                <a:effectLst/>
              </a:rPr>
              <a:t>esaslarının</a:t>
            </a:r>
            <a:r>
              <a:rPr lang="en-US" sz="2800" dirty="0" smtClean="0">
                <a:solidFill>
                  <a:srgbClr val="FFFF00"/>
                </a:solidFill>
                <a:effectLst/>
              </a:rPr>
              <a:t> </a:t>
            </a:r>
            <a:r>
              <a:rPr lang="en-US" sz="2800" dirty="0" err="1" smtClean="0">
                <a:solidFill>
                  <a:srgbClr val="FFFF00"/>
                </a:solidFill>
                <a:effectLst/>
              </a:rPr>
              <a:t>uygulanmasını</a:t>
            </a:r>
            <a:r>
              <a:rPr lang="en-US" sz="2800" dirty="0" smtClean="0">
                <a:solidFill>
                  <a:srgbClr val="FFFF00"/>
                </a:solidFill>
                <a:effectLst/>
              </a:rPr>
              <a:t> </a:t>
            </a:r>
            <a:r>
              <a:rPr lang="en-US" sz="2800" dirty="0" err="1" smtClean="0">
                <a:solidFill>
                  <a:srgbClr val="FFFF00"/>
                </a:solidFill>
                <a:effectLst/>
              </a:rPr>
              <a:t>sağlamakla</a:t>
            </a:r>
            <a:r>
              <a:rPr lang="en-US" sz="2800" dirty="0" smtClean="0">
                <a:solidFill>
                  <a:srgbClr val="FFFF00"/>
                </a:solidFill>
                <a:effectLst/>
              </a:rPr>
              <a:t> </a:t>
            </a:r>
            <a:r>
              <a:rPr lang="en-US" sz="2800" dirty="0" err="1" smtClean="0">
                <a:solidFill>
                  <a:srgbClr val="FFFF00"/>
                </a:solidFill>
                <a:effectLst/>
              </a:rPr>
              <a:t>yükümlüdürler</a:t>
            </a:r>
            <a:r>
              <a:rPr lang="en-US" sz="2800" dirty="0" smtClean="0">
                <a:solidFill>
                  <a:srgbClr val="FFFF00"/>
                </a:solidFill>
                <a:effectLst/>
              </a:rPr>
              <a:t>.</a:t>
            </a:r>
          </a:p>
          <a:p>
            <a:r>
              <a:rPr lang="en-US" sz="2800" dirty="0" err="1" smtClean="0">
                <a:solidFill>
                  <a:srgbClr val="FFFF00"/>
                </a:solidFill>
                <a:effectLst/>
              </a:rPr>
              <a:t>Yönetmelik</a:t>
            </a:r>
            <a:r>
              <a:rPr lang="en-US" sz="2800" dirty="0" smtClean="0">
                <a:solidFill>
                  <a:srgbClr val="FFFF00"/>
                </a:solidFill>
                <a:effectLst/>
              </a:rPr>
              <a:t> </a:t>
            </a:r>
            <a:r>
              <a:rPr lang="en-US" sz="2800" dirty="0" err="1">
                <a:solidFill>
                  <a:srgbClr val="FFFF00"/>
                </a:solidFill>
                <a:effectLst/>
              </a:rPr>
              <a:t>esaslarına</a:t>
            </a:r>
            <a:r>
              <a:rPr lang="en-US" sz="2800" dirty="0">
                <a:solidFill>
                  <a:srgbClr val="FFFF00"/>
                </a:solidFill>
                <a:effectLst/>
              </a:rPr>
              <a:t> </a:t>
            </a:r>
            <a:r>
              <a:rPr lang="en-US" sz="2800" dirty="0" err="1">
                <a:solidFill>
                  <a:srgbClr val="FFFF00"/>
                </a:solidFill>
                <a:effectLst/>
              </a:rPr>
              <a:t>aykırı</a:t>
            </a:r>
            <a:r>
              <a:rPr lang="en-US" sz="2800" dirty="0">
                <a:solidFill>
                  <a:srgbClr val="FFFF00"/>
                </a:solidFill>
                <a:effectLst/>
              </a:rPr>
              <a:t> </a:t>
            </a:r>
            <a:r>
              <a:rPr lang="en-US" sz="2800" dirty="0" err="1">
                <a:solidFill>
                  <a:srgbClr val="FFFF00"/>
                </a:solidFill>
                <a:effectLst/>
              </a:rPr>
              <a:t>olan</a:t>
            </a:r>
            <a:r>
              <a:rPr lang="en-US" sz="2800" dirty="0">
                <a:solidFill>
                  <a:srgbClr val="FFFF00"/>
                </a:solidFill>
                <a:effectLst/>
              </a:rPr>
              <a:t> </a:t>
            </a:r>
            <a:r>
              <a:rPr lang="en-US" sz="2800" dirty="0" err="1">
                <a:solidFill>
                  <a:srgbClr val="FFFF00"/>
                </a:solidFill>
                <a:effectLst/>
              </a:rPr>
              <a:t>yapılar</a:t>
            </a:r>
            <a:r>
              <a:rPr lang="en-US" sz="2800" dirty="0">
                <a:solidFill>
                  <a:srgbClr val="FFFF00"/>
                </a:solidFill>
                <a:effectLst/>
              </a:rPr>
              <a:t> </a:t>
            </a:r>
            <a:r>
              <a:rPr lang="en-US" sz="2800" dirty="0" err="1">
                <a:solidFill>
                  <a:srgbClr val="FFFF00"/>
                </a:solidFill>
                <a:effectLst/>
              </a:rPr>
              <a:t>hakkında</a:t>
            </a:r>
            <a:r>
              <a:rPr lang="en-US" sz="2800" dirty="0">
                <a:solidFill>
                  <a:srgbClr val="FFFF00"/>
                </a:solidFill>
                <a:effectLst/>
              </a:rPr>
              <a:t>; </a:t>
            </a:r>
            <a:r>
              <a:rPr lang="en-US" sz="2800" dirty="0" err="1">
                <a:solidFill>
                  <a:srgbClr val="FFFF00"/>
                </a:solidFill>
                <a:effectLst/>
              </a:rPr>
              <a:t>yukarda</a:t>
            </a:r>
            <a:r>
              <a:rPr lang="en-US" sz="2800" dirty="0">
                <a:solidFill>
                  <a:srgbClr val="FFFF00"/>
                </a:solidFill>
                <a:effectLst/>
              </a:rPr>
              <a:t> </a:t>
            </a:r>
            <a:r>
              <a:rPr lang="en-US" sz="2800" dirty="0" err="1">
                <a:solidFill>
                  <a:srgbClr val="FFFF00"/>
                </a:solidFill>
                <a:effectLst/>
              </a:rPr>
              <a:t>belirtilen</a:t>
            </a:r>
            <a:r>
              <a:rPr lang="en-US" sz="2800" dirty="0">
                <a:solidFill>
                  <a:srgbClr val="FFFF00"/>
                </a:solidFill>
                <a:effectLst/>
              </a:rPr>
              <a:t> </a:t>
            </a:r>
            <a:r>
              <a:rPr lang="en-US" sz="2800" dirty="0" err="1">
                <a:solidFill>
                  <a:srgbClr val="FFFF00"/>
                </a:solidFill>
                <a:effectLst/>
              </a:rPr>
              <a:t>merciler</a:t>
            </a:r>
            <a:r>
              <a:rPr lang="en-US" sz="2800" dirty="0">
                <a:solidFill>
                  <a:srgbClr val="FFFF00"/>
                </a:solidFill>
                <a:effectLst/>
              </a:rPr>
              <a:t> </a:t>
            </a:r>
            <a:r>
              <a:rPr lang="en-US" sz="2800" dirty="0" err="1">
                <a:solidFill>
                  <a:srgbClr val="FFFF00"/>
                </a:solidFill>
                <a:effectLst/>
              </a:rPr>
              <a:t>tarafından</a:t>
            </a:r>
            <a:r>
              <a:rPr lang="en-US" sz="2800" dirty="0">
                <a:solidFill>
                  <a:srgbClr val="FFFF00"/>
                </a:solidFill>
                <a:effectLst/>
              </a:rPr>
              <a:t> </a:t>
            </a:r>
            <a:r>
              <a:rPr lang="en-US" sz="2800" dirty="0" err="1">
                <a:solidFill>
                  <a:srgbClr val="FFFF00"/>
                </a:solidFill>
                <a:effectLst/>
              </a:rPr>
              <a:t>sahiplerine</a:t>
            </a:r>
            <a:r>
              <a:rPr lang="en-US" sz="2800" dirty="0">
                <a:solidFill>
                  <a:srgbClr val="FFFF00"/>
                </a:solidFill>
                <a:effectLst/>
              </a:rPr>
              <a:t> </a:t>
            </a:r>
            <a:r>
              <a:rPr lang="en-US" sz="2800" dirty="0" err="1" smtClean="0">
                <a:solidFill>
                  <a:srgbClr val="FFFF00"/>
                </a:solidFill>
                <a:effectLst/>
              </a:rPr>
              <a:t>tebligat</a:t>
            </a:r>
            <a:r>
              <a:rPr lang="tr-TR" sz="2800" dirty="0" smtClean="0">
                <a:solidFill>
                  <a:srgbClr val="FFFF00"/>
                </a:solidFill>
                <a:effectLst/>
              </a:rPr>
              <a:t> </a:t>
            </a:r>
            <a:r>
              <a:rPr lang="en-US" sz="2800" dirty="0" err="1" smtClean="0">
                <a:solidFill>
                  <a:srgbClr val="FFFF00"/>
                </a:solidFill>
                <a:effectLst/>
              </a:rPr>
              <a:t>yapılarak</a:t>
            </a:r>
            <a:r>
              <a:rPr lang="en-US" sz="2800" dirty="0" smtClean="0">
                <a:solidFill>
                  <a:srgbClr val="FFFF00"/>
                </a:solidFill>
                <a:effectLst/>
              </a:rPr>
              <a:t>, en </a:t>
            </a:r>
            <a:r>
              <a:rPr lang="en-US" sz="2800" u="sng" dirty="0" err="1" smtClean="0">
                <a:solidFill>
                  <a:srgbClr val="FFFF00"/>
                </a:solidFill>
                <a:effectLst/>
              </a:rPr>
              <a:t>çok</a:t>
            </a:r>
            <a:r>
              <a:rPr lang="en-US" sz="2800" u="sng" dirty="0" smtClean="0">
                <a:solidFill>
                  <a:srgbClr val="FFFF00"/>
                </a:solidFill>
                <a:effectLst/>
              </a:rPr>
              <a:t> 3 </a:t>
            </a:r>
            <a:r>
              <a:rPr lang="en-US" sz="2800" u="sng" dirty="0" err="1" smtClean="0">
                <a:solidFill>
                  <a:srgbClr val="FFFF00"/>
                </a:solidFill>
                <a:effectLst/>
              </a:rPr>
              <a:t>aylık</a:t>
            </a:r>
            <a:r>
              <a:rPr lang="en-US" sz="2800" u="sng" dirty="0" smtClean="0">
                <a:solidFill>
                  <a:srgbClr val="FFFF00"/>
                </a:solidFill>
                <a:effectLst/>
              </a:rPr>
              <a:t> </a:t>
            </a:r>
            <a:r>
              <a:rPr lang="en-US" sz="2800" u="sng" dirty="0" err="1" smtClean="0">
                <a:solidFill>
                  <a:srgbClr val="FFFF00"/>
                </a:solidFill>
                <a:effectLst/>
              </a:rPr>
              <a:t>süre</a:t>
            </a:r>
            <a:r>
              <a:rPr lang="en-US" sz="2800" u="sng" dirty="0" smtClean="0">
                <a:solidFill>
                  <a:srgbClr val="FFFF00"/>
                </a:solidFill>
                <a:effectLst/>
              </a:rPr>
              <a:t> </a:t>
            </a:r>
            <a:r>
              <a:rPr lang="en-US" sz="2800" u="sng" dirty="0" err="1" smtClean="0">
                <a:solidFill>
                  <a:srgbClr val="FFFF00"/>
                </a:solidFill>
                <a:effectLst/>
              </a:rPr>
              <a:t>içinde</a:t>
            </a:r>
            <a:r>
              <a:rPr lang="en-US" sz="2800" u="sng" dirty="0" smtClean="0">
                <a:solidFill>
                  <a:srgbClr val="FFFF00"/>
                </a:solidFill>
                <a:effectLst/>
              </a:rPr>
              <a:t> </a:t>
            </a:r>
            <a:r>
              <a:rPr lang="en-US" sz="2800" u="sng" dirty="0" err="1" smtClean="0">
                <a:solidFill>
                  <a:srgbClr val="FFFF00"/>
                </a:solidFill>
                <a:effectLst/>
              </a:rPr>
              <a:t>hatanın</a:t>
            </a:r>
            <a:r>
              <a:rPr lang="en-US" sz="2800" u="sng" dirty="0" smtClean="0">
                <a:solidFill>
                  <a:srgbClr val="FFFF00"/>
                </a:solidFill>
                <a:effectLst/>
              </a:rPr>
              <a:t> </a:t>
            </a:r>
            <a:r>
              <a:rPr lang="en-US" sz="2800" u="sng" dirty="0" err="1" smtClean="0">
                <a:solidFill>
                  <a:srgbClr val="FFFF00"/>
                </a:solidFill>
                <a:effectLst/>
              </a:rPr>
              <a:t>ve</a:t>
            </a:r>
            <a:r>
              <a:rPr lang="en-US" sz="2800" u="sng" dirty="0" smtClean="0">
                <a:solidFill>
                  <a:srgbClr val="FFFF00"/>
                </a:solidFill>
                <a:effectLst/>
              </a:rPr>
              <a:t> </a:t>
            </a:r>
            <a:r>
              <a:rPr lang="en-US" sz="2800" u="sng" dirty="0" err="1" smtClean="0">
                <a:solidFill>
                  <a:srgbClr val="FFFF00"/>
                </a:solidFill>
                <a:effectLst/>
              </a:rPr>
              <a:t>tehlikeli</a:t>
            </a:r>
            <a:r>
              <a:rPr lang="en-US" sz="2800" u="sng" dirty="0" smtClean="0">
                <a:solidFill>
                  <a:srgbClr val="FFFF00"/>
                </a:solidFill>
                <a:effectLst/>
              </a:rPr>
              <a:t> </a:t>
            </a:r>
            <a:r>
              <a:rPr lang="en-US" sz="2800" u="sng" dirty="0" err="1" smtClean="0">
                <a:solidFill>
                  <a:srgbClr val="FFFF00"/>
                </a:solidFill>
                <a:effectLst/>
              </a:rPr>
              <a:t>durumun</a:t>
            </a:r>
            <a:r>
              <a:rPr lang="en-US" sz="2800" u="sng" dirty="0" smtClean="0">
                <a:solidFill>
                  <a:srgbClr val="FFFF00"/>
                </a:solidFill>
                <a:effectLst/>
              </a:rPr>
              <a:t> </a:t>
            </a:r>
            <a:r>
              <a:rPr lang="en-US" sz="2800" u="sng" dirty="0" err="1" smtClean="0">
                <a:solidFill>
                  <a:srgbClr val="FFFF00"/>
                </a:solidFill>
                <a:effectLst/>
              </a:rPr>
              <a:t>giderilmesi</a:t>
            </a:r>
            <a:r>
              <a:rPr lang="en-US" sz="2800" u="sng" dirty="0" smtClean="0">
                <a:solidFill>
                  <a:srgbClr val="FFFF00"/>
                </a:solidFill>
                <a:effectLst/>
              </a:rPr>
              <a:t> </a:t>
            </a:r>
            <a:r>
              <a:rPr lang="en-US" sz="2800" u="sng" dirty="0" err="1" smtClean="0">
                <a:solidFill>
                  <a:srgbClr val="FFFF00"/>
                </a:solidFill>
                <a:effectLst/>
              </a:rPr>
              <a:t>bildirilir</a:t>
            </a:r>
            <a:r>
              <a:rPr lang="en-US" sz="2800" dirty="0" smtClean="0">
                <a:solidFill>
                  <a:srgbClr val="FFFF00"/>
                </a:solidFill>
                <a:effectLst/>
              </a:rPr>
              <a:t>.</a:t>
            </a:r>
          </a:p>
          <a:p>
            <a:r>
              <a:rPr lang="en-US" sz="2800" dirty="0" err="1" smtClean="0">
                <a:solidFill>
                  <a:srgbClr val="FFFF00"/>
                </a:solidFill>
                <a:effectLst/>
              </a:rPr>
              <a:t>Verilen</a:t>
            </a:r>
            <a:r>
              <a:rPr lang="en-US" sz="2800" dirty="0" smtClean="0">
                <a:solidFill>
                  <a:srgbClr val="FFFF00"/>
                </a:solidFill>
                <a:effectLst/>
              </a:rPr>
              <a:t> </a:t>
            </a:r>
            <a:r>
              <a:rPr lang="en-US" sz="2800" dirty="0" err="1">
                <a:solidFill>
                  <a:srgbClr val="FFFF00"/>
                </a:solidFill>
                <a:effectLst/>
              </a:rPr>
              <a:t>süre</a:t>
            </a:r>
            <a:r>
              <a:rPr lang="en-US" sz="2800" dirty="0">
                <a:solidFill>
                  <a:srgbClr val="FFFF00"/>
                </a:solidFill>
                <a:effectLst/>
              </a:rPr>
              <a:t> </a:t>
            </a:r>
            <a:r>
              <a:rPr lang="en-US" sz="2800" dirty="0" err="1">
                <a:solidFill>
                  <a:srgbClr val="FFFF00"/>
                </a:solidFill>
                <a:effectLst/>
              </a:rPr>
              <a:t>içinde</a:t>
            </a:r>
            <a:r>
              <a:rPr lang="en-US" sz="2800" dirty="0">
                <a:solidFill>
                  <a:srgbClr val="FFFF00"/>
                </a:solidFill>
                <a:effectLst/>
              </a:rPr>
              <a:t> </a:t>
            </a:r>
            <a:r>
              <a:rPr lang="en-US" sz="2800" dirty="0" err="1">
                <a:solidFill>
                  <a:srgbClr val="FFFF00"/>
                </a:solidFill>
                <a:effectLst/>
              </a:rPr>
              <a:t>sahiplerince</a:t>
            </a:r>
            <a:r>
              <a:rPr lang="en-US" sz="2800" dirty="0">
                <a:solidFill>
                  <a:srgbClr val="FFFF00"/>
                </a:solidFill>
                <a:effectLst/>
              </a:rPr>
              <a:t> </a:t>
            </a:r>
            <a:r>
              <a:rPr lang="en-US" sz="2800" dirty="0" err="1">
                <a:solidFill>
                  <a:srgbClr val="FFFF00"/>
                </a:solidFill>
                <a:effectLst/>
              </a:rPr>
              <a:t>ıslah</a:t>
            </a:r>
            <a:r>
              <a:rPr lang="en-US" sz="2800" dirty="0">
                <a:solidFill>
                  <a:srgbClr val="FFFF00"/>
                </a:solidFill>
                <a:effectLst/>
              </a:rPr>
              <a:t> </a:t>
            </a:r>
            <a:r>
              <a:rPr lang="en-US" sz="2800" dirty="0" err="1">
                <a:solidFill>
                  <a:srgbClr val="FFFF00"/>
                </a:solidFill>
                <a:effectLst/>
              </a:rPr>
              <a:t>edilmiyen</a:t>
            </a:r>
            <a:r>
              <a:rPr lang="en-US" sz="2800" dirty="0">
                <a:solidFill>
                  <a:srgbClr val="FFFF00"/>
                </a:solidFill>
                <a:effectLst/>
              </a:rPr>
              <a:t> </a:t>
            </a:r>
            <a:r>
              <a:rPr lang="en-US" sz="2800" dirty="0" err="1">
                <a:solidFill>
                  <a:srgbClr val="FFFF00"/>
                </a:solidFill>
                <a:effectLst/>
              </a:rPr>
              <a:t>bina</a:t>
            </a:r>
            <a:r>
              <a:rPr lang="en-US" sz="2800" dirty="0">
                <a:solidFill>
                  <a:srgbClr val="FFFF00"/>
                </a:solidFill>
                <a:effectLst/>
              </a:rPr>
              <a:t> </a:t>
            </a:r>
            <a:r>
              <a:rPr lang="tr-TR" sz="2800" dirty="0" smtClean="0">
                <a:solidFill>
                  <a:srgbClr val="FFFF00"/>
                </a:solidFill>
                <a:effectLst/>
              </a:rPr>
              <a:t>… yıktırılır</a:t>
            </a:r>
            <a:endParaRPr lang="en-US" sz="2800" dirty="0">
              <a:solidFill>
                <a:srgbClr val="FFFF00"/>
              </a:solidFill>
              <a:effectLst/>
            </a:endParaRPr>
          </a:p>
        </p:txBody>
      </p:sp>
    </p:spTree>
    <p:extLst>
      <p:ext uri="{BB962C8B-B14F-4D97-AF65-F5344CB8AC3E}">
        <p14:creationId xmlns:p14="http://schemas.microsoft.com/office/powerpoint/2010/main" val="716731344"/>
      </p:ext>
    </p:extLst>
  </p:cSld>
  <p:clrMapOvr>
    <a:masterClrMapping/>
  </p:clrMapOvr>
  <p:transition advTm="5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p:nvPr>
        </p:nvSpPr>
        <p:spPr/>
        <p:txBody>
          <a:bodyPr/>
          <a:lstStyle/>
          <a:p>
            <a:r>
              <a:rPr lang="tr-TR" dirty="0" err="1" smtClean="0"/>
              <a:t>Türkiyede</a:t>
            </a:r>
            <a:r>
              <a:rPr lang="tr-TR" dirty="0" smtClean="0"/>
              <a:t> Kentsel Dönüşüm 6306 sayılı kanundan önce de yapılıyordu</a:t>
            </a:r>
          </a:p>
          <a:p>
            <a:r>
              <a:rPr lang="tr-TR" dirty="0">
                <a:effectLst/>
              </a:rPr>
              <a:t>TOKİ’nin 2003 yılından bu yana kentsel dönüşüm projeleri gerçekleştirdiğini</a:t>
            </a:r>
            <a:endParaRPr lang="tr-TR" dirty="0" smtClean="0"/>
          </a:p>
          <a:p>
            <a:r>
              <a:rPr lang="tr-TR" dirty="0" smtClean="0"/>
              <a:t>(Sapanca-</a:t>
            </a:r>
            <a:r>
              <a:rPr lang="tr-TR" dirty="0" err="1" smtClean="0"/>
              <a:t>Sulukule</a:t>
            </a:r>
            <a:r>
              <a:rPr lang="tr-TR" dirty="0" smtClean="0"/>
              <a:t>-Kuzey Ankara, Mamak, </a:t>
            </a:r>
            <a:r>
              <a:rPr lang="tr-TR" dirty="0"/>
              <a:t>Sincan…) https://www.toki.gov.tr/</a:t>
            </a:r>
            <a:endParaRPr lang="tr-TR" dirty="0" smtClean="0"/>
          </a:p>
          <a:p>
            <a:endParaRPr lang="tr-TR" dirty="0"/>
          </a:p>
          <a:p>
            <a:r>
              <a:rPr lang="en-US" b="1" dirty="0" err="1"/>
              <a:t>Yasama</a:t>
            </a:r>
            <a:r>
              <a:rPr lang="en-US" b="1" dirty="0"/>
              <a:t> </a:t>
            </a:r>
            <a:r>
              <a:rPr lang="en-US" b="1" dirty="0" err="1"/>
              <a:t>ve</a:t>
            </a:r>
            <a:r>
              <a:rPr lang="en-US" b="1" dirty="0"/>
              <a:t> </a:t>
            </a:r>
            <a:r>
              <a:rPr lang="en-US" b="1" dirty="0" err="1"/>
              <a:t>yargıyı</a:t>
            </a:r>
            <a:r>
              <a:rPr lang="en-US" b="1" dirty="0"/>
              <a:t> </a:t>
            </a:r>
            <a:r>
              <a:rPr lang="en-US" b="1" dirty="0" err="1"/>
              <a:t>devre</a:t>
            </a:r>
            <a:r>
              <a:rPr lang="en-US" b="1" dirty="0"/>
              <a:t> </a:t>
            </a:r>
            <a:r>
              <a:rPr lang="en-US" b="1" dirty="0" err="1"/>
              <a:t>dışı</a:t>
            </a:r>
            <a:r>
              <a:rPr lang="en-US" b="1" dirty="0"/>
              <a:t> </a:t>
            </a:r>
            <a:r>
              <a:rPr lang="en-US" b="1" dirty="0" err="1"/>
              <a:t>bırakılarak</a:t>
            </a:r>
            <a:r>
              <a:rPr lang="en-US" b="1" dirty="0"/>
              <a:t> </a:t>
            </a:r>
            <a:r>
              <a:rPr lang="en-US" b="1" dirty="0" err="1"/>
              <a:t>yürütmeyi</a:t>
            </a:r>
            <a:r>
              <a:rPr lang="en-US" b="1" dirty="0"/>
              <a:t> </a:t>
            </a:r>
            <a:r>
              <a:rPr lang="en-US" b="1" dirty="0" err="1">
                <a:solidFill>
                  <a:srgbClr val="FFFF00"/>
                </a:solidFill>
              </a:rPr>
              <a:t>mutlaklaştırıyor</a:t>
            </a:r>
            <a:r>
              <a:rPr lang="en-US" b="1" dirty="0"/>
              <a:t>, </a:t>
            </a:r>
            <a:r>
              <a:rPr lang="en-US" b="1" dirty="0" err="1">
                <a:solidFill>
                  <a:srgbClr val="FFFF00"/>
                </a:solidFill>
              </a:rPr>
              <a:t>az</a:t>
            </a:r>
            <a:r>
              <a:rPr lang="en-US" b="1" dirty="0">
                <a:solidFill>
                  <a:srgbClr val="FFFF00"/>
                </a:solidFill>
              </a:rPr>
              <a:t> </a:t>
            </a:r>
            <a:r>
              <a:rPr lang="en-US" b="1" dirty="0" err="1">
                <a:solidFill>
                  <a:srgbClr val="FFFF00"/>
                </a:solidFill>
              </a:rPr>
              <a:t>itirazlı</a:t>
            </a:r>
            <a:r>
              <a:rPr lang="en-US" b="1" dirty="0">
                <a:solidFill>
                  <a:srgbClr val="FFFF00"/>
                </a:solidFill>
              </a:rPr>
              <a:t> </a:t>
            </a:r>
            <a:r>
              <a:rPr lang="en-US" b="1" dirty="0" err="1">
                <a:solidFill>
                  <a:srgbClr val="FFFF00"/>
                </a:solidFill>
              </a:rPr>
              <a:t>bir</a:t>
            </a:r>
            <a:r>
              <a:rPr lang="en-US" b="1" dirty="0">
                <a:solidFill>
                  <a:srgbClr val="FFFF00"/>
                </a:solidFill>
              </a:rPr>
              <a:t> </a:t>
            </a:r>
            <a:r>
              <a:rPr lang="en-US" b="1" dirty="0" err="1">
                <a:solidFill>
                  <a:srgbClr val="FFFF00"/>
                </a:solidFill>
              </a:rPr>
              <a:t>alan</a:t>
            </a:r>
            <a:r>
              <a:rPr lang="en-US" b="1" dirty="0"/>
              <a:t> </a:t>
            </a:r>
            <a:r>
              <a:rPr lang="en-US" b="1" dirty="0" err="1"/>
              <a:t>yaratıyor</a:t>
            </a:r>
            <a:r>
              <a:rPr lang="en-US" b="1" dirty="0"/>
              <a:t>.</a:t>
            </a:r>
            <a:endParaRPr lang="tr-TR" b="1" dirty="0"/>
          </a:p>
          <a:p>
            <a:endParaRPr lang="tr-TR" dirty="0"/>
          </a:p>
        </p:txBody>
      </p:sp>
    </p:spTree>
    <p:extLst>
      <p:ext uri="{BB962C8B-B14F-4D97-AF65-F5344CB8AC3E}">
        <p14:creationId xmlns:p14="http://schemas.microsoft.com/office/powerpoint/2010/main" val="3248801022"/>
      </p:ext>
    </p:extLst>
  </p:cSld>
  <p:clrMapOvr>
    <a:masterClrMapping/>
  </p:clrMapOvr>
  <p:transition advTm="5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p:nvPr>
        </p:nvSpPr>
        <p:spPr>
          <a:xfrm>
            <a:off x="575556" y="656691"/>
            <a:ext cx="8379532" cy="5475821"/>
          </a:xfrm>
        </p:spPr>
        <p:txBody>
          <a:bodyPr/>
          <a:lstStyle/>
          <a:p>
            <a:r>
              <a:rPr lang="tr-TR" sz="2400" dirty="0">
                <a:effectLst/>
              </a:rPr>
              <a:t>TOKİ’nin 2003 yılından bu </a:t>
            </a:r>
            <a:r>
              <a:rPr lang="tr-TR" sz="2400" dirty="0" smtClean="0">
                <a:effectLst/>
              </a:rPr>
              <a:t>yana, </a:t>
            </a:r>
            <a:r>
              <a:rPr lang="tr-TR" sz="2400" dirty="0">
                <a:effectLst/>
              </a:rPr>
              <a:t>Kentsel dönüşüm projeleri adı altında 8 yılda yaklaşık 65 bin konut ihalesini gerçekleştirdik. </a:t>
            </a:r>
            <a:endParaRPr lang="tr-TR" sz="2400" dirty="0" smtClean="0">
              <a:effectLst/>
            </a:endParaRPr>
          </a:p>
          <a:p>
            <a:r>
              <a:rPr lang="tr-TR" sz="2400" dirty="0" smtClean="0">
                <a:effectLst/>
              </a:rPr>
              <a:t>Bunlarında </a:t>
            </a:r>
            <a:r>
              <a:rPr lang="tr-TR" sz="2400" dirty="0">
                <a:effectLst/>
              </a:rPr>
              <a:t>yaklaşık 40 bin civarında olanı tamamlandı ve hak sahiplerine teslim edildi. </a:t>
            </a:r>
            <a:endParaRPr lang="tr-TR" sz="2400" dirty="0" smtClean="0">
              <a:effectLst/>
            </a:endParaRPr>
          </a:p>
          <a:p>
            <a:r>
              <a:rPr lang="tr-TR" sz="2400" dirty="0" smtClean="0">
                <a:effectLst/>
              </a:rPr>
              <a:t>O </a:t>
            </a:r>
            <a:r>
              <a:rPr lang="tr-TR" sz="2400" dirty="0">
                <a:effectLst/>
              </a:rPr>
              <a:t>bölgelerde de burada olduğu gibi yerel yönetimlerle işbirliği yaparak yıpranmış binaları yıktık ve bu projeleri hayata geçirdik. </a:t>
            </a:r>
            <a:endParaRPr lang="tr-TR" sz="2400" dirty="0" smtClean="0">
              <a:effectLst/>
            </a:endParaRPr>
          </a:p>
          <a:p>
            <a:r>
              <a:rPr lang="tr-TR" sz="2400" dirty="0" smtClean="0">
                <a:effectLst/>
              </a:rPr>
              <a:t>Bu </a:t>
            </a:r>
            <a:r>
              <a:rPr lang="tr-TR" sz="2400" dirty="0">
                <a:effectLst/>
              </a:rPr>
              <a:t>projelerin ana ekseninde hak sahipleri vardır. TOKİ ve Belediye ile birlikte hak sahipleri en önemli üçüncü ayağı oluşturur. Dolayısı ile sizlere bilgi vermeden bu işlemlere başlamak istemedik. Bu projede yaklaşık 57 metrekareden 137 metrekareye kadar çıkan farklı metrajlarda konut tiplerimiz var” dedi.</a:t>
            </a:r>
            <a:endParaRPr lang="tr-TR" sz="2400" dirty="0"/>
          </a:p>
        </p:txBody>
      </p:sp>
    </p:spTree>
    <p:extLst>
      <p:ext uri="{BB962C8B-B14F-4D97-AF65-F5344CB8AC3E}">
        <p14:creationId xmlns:p14="http://schemas.microsoft.com/office/powerpoint/2010/main" val="1176483605"/>
      </p:ext>
    </p:extLst>
  </p:cSld>
  <p:clrMapOvr>
    <a:masterClrMapping/>
  </p:clrMapOvr>
  <p:transition advTm="5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p:nvPr>
        </p:nvSpPr>
        <p:spPr>
          <a:xfrm>
            <a:off x="719572" y="764703"/>
            <a:ext cx="8235516" cy="5367809"/>
          </a:xfrm>
        </p:spPr>
        <p:txBody>
          <a:bodyPr/>
          <a:lstStyle/>
          <a:p>
            <a:r>
              <a:rPr lang="tr-TR" b="1" dirty="0" smtClean="0"/>
              <a:t>TÜRKİYE’DE ASIL MESELE, </a:t>
            </a:r>
          </a:p>
          <a:p>
            <a:r>
              <a:rPr lang="tr-TR" dirty="0" smtClean="0"/>
              <a:t>Eline keser alanın </a:t>
            </a:r>
            <a:r>
              <a:rPr lang="tr-TR" dirty="0"/>
              <a:t>kalıpçı, </a:t>
            </a:r>
            <a:endParaRPr lang="tr-TR" dirty="0" smtClean="0"/>
          </a:p>
          <a:p>
            <a:r>
              <a:rPr lang="tr-TR" dirty="0" smtClean="0"/>
              <a:t>Eline </a:t>
            </a:r>
            <a:r>
              <a:rPr lang="tr-TR" dirty="0"/>
              <a:t>pense alanın demirci ve </a:t>
            </a:r>
            <a:endParaRPr lang="tr-TR" dirty="0" smtClean="0"/>
          </a:p>
          <a:p>
            <a:r>
              <a:rPr lang="tr-TR" dirty="0" smtClean="0"/>
              <a:t>Biraz </a:t>
            </a:r>
            <a:r>
              <a:rPr lang="tr-TR" dirty="0"/>
              <a:t>parası olanın müteahhit olmasıdır</a:t>
            </a:r>
            <a:r>
              <a:rPr lang="tr-TR" dirty="0" smtClean="0"/>
              <a:t>.</a:t>
            </a:r>
          </a:p>
          <a:p>
            <a:r>
              <a:rPr lang="tr-TR" dirty="0" smtClean="0"/>
              <a:t>Öyle </a:t>
            </a:r>
            <a:r>
              <a:rPr lang="tr-TR" dirty="0"/>
              <a:t>ki, </a:t>
            </a:r>
            <a:r>
              <a:rPr lang="tr-TR" dirty="0" smtClean="0"/>
              <a:t>şu anda </a:t>
            </a:r>
            <a:r>
              <a:rPr lang="tr-TR" dirty="0"/>
              <a:t>inşaatlarda çalışan ustaların, işçilerin bir eğitimden geçmesi gerekmiyor. </a:t>
            </a:r>
            <a:endParaRPr lang="tr-TR" dirty="0" smtClean="0"/>
          </a:p>
          <a:p>
            <a:r>
              <a:rPr lang="tr-TR" dirty="0" smtClean="0"/>
              <a:t>En </a:t>
            </a:r>
            <a:r>
              <a:rPr lang="tr-TR" dirty="0"/>
              <a:t>bilgisiz kişi </a:t>
            </a:r>
            <a:r>
              <a:rPr lang="tr-TR" dirty="0" smtClean="0"/>
              <a:t>de inşaat </a:t>
            </a:r>
            <a:r>
              <a:rPr lang="tr-TR" dirty="0"/>
              <a:t>yapabiliyor.</a:t>
            </a:r>
          </a:p>
        </p:txBody>
      </p:sp>
    </p:spTree>
    <p:extLst>
      <p:ext uri="{BB962C8B-B14F-4D97-AF65-F5344CB8AC3E}">
        <p14:creationId xmlns:p14="http://schemas.microsoft.com/office/powerpoint/2010/main" val="1371942810"/>
      </p:ext>
    </p:extLst>
  </p:cSld>
  <p:clrMapOvr>
    <a:masterClrMapping/>
  </p:clrMapOvr>
  <p:transition advTm="5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p:nvPr>
        </p:nvSpPr>
        <p:spPr>
          <a:xfrm>
            <a:off x="1150938" y="728699"/>
            <a:ext cx="7804150" cy="5403813"/>
          </a:xfrm>
        </p:spPr>
        <p:txBody>
          <a:bodyPr/>
          <a:lstStyle/>
          <a:p>
            <a:r>
              <a:rPr lang="tr-TR" dirty="0" smtClean="0"/>
              <a:t>Daha tehlikelisi</a:t>
            </a:r>
          </a:p>
          <a:p>
            <a:r>
              <a:rPr lang="tr-TR" dirty="0" smtClean="0"/>
              <a:t>Ancak çok özel eğitim alarak gerçekleştirilebilecek </a:t>
            </a:r>
            <a:r>
              <a:rPr lang="tr-TR" dirty="0" smtClean="0">
                <a:solidFill>
                  <a:srgbClr val="FFFF00"/>
                </a:solidFill>
              </a:rPr>
              <a:t>« ONARIM VE GÜÇLENDİRME</a:t>
            </a:r>
            <a:r>
              <a:rPr lang="tr-TR" dirty="0" smtClean="0"/>
              <a:t>» proje imalatlarının bu tip elemanlar tarafından yapılıyor olmasıdır.</a:t>
            </a:r>
            <a:endParaRPr lang="tr-TR" dirty="0"/>
          </a:p>
        </p:txBody>
      </p:sp>
    </p:spTree>
    <p:extLst>
      <p:ext uri="{BB962C8B-B14F-4D97-AF65-F5344CB8AC3E}">
        <p14:creationId xmlns:p14="http://schemas.microsoft.com/office/powerpoint/2010/main" val="3032640838"/>
      </p:ext>
    </p:extLst>
  </p:cSld>
  <p:clrMapOvr>
    <a:masterClrMapping/>
  </p:clrMapOvr>
  <p:transition advTm="5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Büyük dönüşüm büyük tartışma </a:t>
            </a:r>
            <a:r>
              <a:rPr lang="tr-TR" b="1" dirty="0" smtClean="0"/>
              <a:t>getirecek</a:t>
            </a:r>
            <a:endParaRPr lang="tr-TR" dirty="0"/>
          </a:p>
        </p:txBody>
      </p:sp>
      <p:sp>
        <p:nvSpPr>
          <p:cNvPr id="3" name="İçerik Yer Tutucusu 2"/>
          <p:cNvSpPr>
            <a:spLocks noGrp="1"/>
          </p:cNvSpPr>
          <p:nvPr>
            <p:ph idx="1"/>
          </p:nvPr>
        </p:nvSpPr>
        <p:spPr/>
        <p:txBody>
          <a:bodyPr>
            <a:normAutofit/>
          </a:bodyPr>
          <a:lstStyle/>
          <a:p>
            <a:pPr marL="0" indent="0">
              <a:buNone/>
            </a:pPr>
            <a:r>
              <a:rPr lang="tr-TR" dirty="0" smtClean="0"/>
              <a:t>Türkiye’de </a:t>
            </a:r>
            <a:r>
              <a:rPr lang="tr-TR" dirty="0"/>
              <a:t>yeni kentsel dönüşüm hamlesi başlıyor. Depreme dayanıksız binaların yıkılmasını sağlayacak olan yasa tasarısı hazır. İşin uygulama kısmı, çok tartışmalara neden olacak gibi görünüyor. Çevre ve Şehircilik Bakanı Erdoğan Bayraktar, bir grup gazeteciyle </a:t>
            </a:r>
            <a:r>
              <a:rPr lang="tr-TR" dirty="0" err="1"/>
              <a:t>biraraya</a:t>
            </a:r>
            <a:r>
              <a:rPr lang="tr-TR" dirty="0"/>
              <a:t> geldiği sohbet toplantısında yasa tasarısının ayrıntılarından bahsetti. Van depremi sonrası Başbakan Erdoğan’ın “dayanaksız binaların yıkılması” yönünde verdiği talimatla ilgili olarak harekete geçen Bakanlık, “Afet Riski Altındaki Alanların Dönüştürülmesi Hakkında Kanun </a:t>
            </a:r>
            <a:r>
              <a:rPr lang="tr-TR" dirty="0" err="1"/>
              <a:t>Tasarısı”nı</a:t>
            </a:r>
            <a:r>
              <a:rPr lang="tr-TR" dirty="0"/>
              <a:t> hazırlamış, tasarının ocak ayında yasalaşması bekleniyor. Bakan Bayraktar’ın anlatımlarına göre, bu yasanın en önemli iki ayağı var. </a:t>
            </a:r>
            <a:r>
              <a:rPr lang="tr-TR" b="1" dirty="0" smtClean="0"/>
              <a:t>BUNLARDAN </a:t>
            </a:r>
            <a:r>
              <a:rPr lang="tr-TR" b="1" dirty="0" smtClean="0">
                <a:solidFill>
                  <a:srgbClr val="FFFF00"/>
                </a:solidFill>
              </a:rPr>
              <a:t>BİR TANESİ RİSKLİ, ÇÜRÜK VE YIKILMASI GEREKEN BİNALARIN TESBİTİ, </a:t>
            </a:r>
            <a:r>
              <a:rPr lang="tr-TR" b="1" dirty="0" smtClean="0"/>
              <a:t>İKİNCİSİ İSE BİNALARIN YIKILMASI SONRASI ORTAYA ÇIKACAK ARSALARIN DEĞERLENDİRİLMESİ... </a:t>
            </a:r>
            <a:endParaRPr lang="tr-TR"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1523610" cy="1152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77570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332656"/>
            <a:ext cx="8784976" cy="6408712"/>
          </a:xfrm>
        </p:spPr>
        <p:txBody>
          <a:bodyPr>
            <a:normAutofit fontScale="92500" lnSpcReduction="10000"/>
          </a:bodyPr>
          <a:lstStyle/>
          <a:p>
            <a:pPr marL="0" indent="0" fontAlgn="base">
              <a:buNone/>
            </a:pPr>
            <a:endParaRPr lang="tr-TR" dirty="0" smtClean="0"/>
          </a:p>
          <a:p>
            <a:pPr marL="0" indent="0" fontAlgn="base">
              <a:buNone/>
            </a:pPr>
            <a:r>
              <a:rPr lang="tr-TR" sz="3200" dirty="0" smtClean="0"/>
              <a:t>Bakan </a:t>
            </a:r>
            <a:r>
              <a:rPr lang="tr-TR" sz="3200" dirty="0"/>
              <a:t>Bayraktar’ın verdiği bilgilere göre, Van’da 7.2’lik bir depremde 35-40 bin ev yıkıldı, aynı şiddette bir depremin İstanbul’da olması halinde </a:t>
            </a:r>
            <a:r>
              <a:rPr lang="tr-TR" sz="3200" dirty="0">
                <a:solidFill>
                  <a:srgbClr val="FFFF00"/>
                </a:solidFill>
              </a:rPr>
              <a:t>sadece üç ilçede, Zeytinburnu, Bakırköy ve Bahçelievler’de 110 bin civarında konutun yıkılacağı varsayılıyor</a:t>
            </a:r>
            <a:r>
              <a:rPr lang="tr-TR" sz="3200" dirty="0"/>
              <a:t>. </a:t>
            </a:r>
            <a:endParaRPr lang="tr-TR" sz="3200" dirty="0" smtClean="0"/>
          </a:p>
          <a:p>
            <a:pPr marL="0" indent="0" fontAlgn="base">
              <a:buNone/>
            </a:pPr>
            <a:r>
              <a:rPr lang="tr-TR" sz="3200" dirty="0" smtClean="0"/>
              <a:t>Türkiye’de </a:t>
            </a:r>
            <a:r>
              <a:rPr lang="tr-TR" sz="3200" dirty="0"/>
              <a:t>konut stoku 20 milyona yaklaşmış durumda ve bunların </a:t>
            </a:r>
            <a:r>
              <a:rPr lang="tr-TR" sz="3200" dirty="0">
                <a:solidFill>
                  <a:srgbClr val="FFFF00"/>
                </a:solidFill>
              </a:rPr>
              <a:t>yüzde 35-40’ı zaman içinde yenilenmeli</a:t>
            </a:r>
            <a:r>
              <a:rPr lang="tr-TR" sz="3200" dirty="0"/>
              <a:t>. Ortalama 7,5 milyon konutun </a:t>
            </a:r>
            <a:r>
              <a:rPr lang="tr-TR" sz="3200" b="1" dirty="0">
                <a:solidFill>
                  <a:srgbClr val="FFFF00"/>
                </a:solidFill>
              </a:rPr>
              <a:t>5, 10, 15, 20 yıllık </a:t>
            </a:r>
            <a:r>
              <a:rPr lang="tr-TR" sz="3200" dirty="0"/>
              <a:t>periyotlar içinde yenilenmesi halinde bunun yenileme maliyetinin </a:t>
            </a:r>
            <a:r>
              <a:rPr lang="tr-TR" sz="3900" dirty="0"/>
              <a:t>500-600 milyar lira civarında </a:t>
            </a:r>
            <a:r>
              <a:rPr lang="tr-TR" sz="3200" dirty="0"/>
              <a:t>olacağı tahmin ediliyor. </a:t>
            </a:r>
          </a:p>
          <a:p>
            <a:pPr marL="0" indent="0" fontAlgn="base">
              <a:buNone/>
            </a:pPr>
            <a:r>
              <a:rPr lang="tr-TR" b="1" dirty="0"/>
              <a:t/>
            </a:r>
            <a:br>
              <a:rPr lang="tr-TR" b="1" dirty="0"/>
            </a:br>
            <a:endParaRPr lang="tr-TR" dirty="0"/>
          </a:p>
          <a:p>
            <a:pPr marL="0" indent="0" fontAlgn="base">
              <a:buNone/>
            </a:pPr>
            <a:r>
              <a:rPr lang="tr-TR" dirty="0" smtClean="0"/>
              <a:t>.</a:t>
            </a:r>
            <a:r>
              <a:rPr lang="tr-TR" dirty="0"/>
              <a:t> </a:t>
            </a:r>
          </a:p>
          <a:p>
            <a:pPr marL="0" indent="0">
              <a:buNone/>
            </a:pPr>
            <a:endParaRPr lang="tr-TR" dirty="0"/>
          </a:p>
        </p:txBody>
      </p:sp>
    </p:spTree>
    <p:extLst>
      <p:ext uri="{BB962C8B-B14F-4D97-AF65-F5344CB8AC3E}">
        <p14:creationId xmlns:p14="http://schemas.microsoft.com/office/powerpoint/2010/main" val="1945626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p:nvPr>
        </p:nvSpPr>
        <p:spPr/>
        <p:txBody>
          <a:bodyPr/>
          <a:lstStyle/>
          <a:p>
            <a:pPr marL="0" indent="0">
              <a:buNone/>
            </a:pPr>
            <a:r>
              <a:rPr lang="en-US" sz="2400" b="1" u="sng" dirty="0"/>
              <a:t>UMUMİ HAYATA MÜESSİR AFETLER </a:t>
            </a:r>
            <a:r>
              <a:rPr lang="en-US" sz="2400" b="1" u="sng" dirty="0" smtClean="0"/>
              <a:t>DOLAYISİYLE</a:t>
            </a:r>
            <a:r>
              <a:rPr lang="tr-TR" sz="2400" b="1" u="sng" dirty="0" smtClean="0"/>
              <a:t> </a:t>
            </a:r>
            <a:r>
              <a:rPr lang="en-US" sz="2400" b="1" u="sng" dirty="0" smtClean="0"/>
              <a:t>ALINACAK </a:t>
            </a:r>
            <a:r>
              <a:rPr lang="en-US" sz="2400" b="1" u="sng" dirty="0"/>
              <a:t>TEDBİRLERLE </a:t>
            </a:r>
            <a:r>
              <a:rPr lang="en-US" sz="2400" b="1" u="sng" dirty="0" smtClean="0"/>
              <a:t>YAPILACAK</a:t>
            </a:r>
            <a:r>
              <a:rPr lang="tr-TR" sz="2400" b="1" u="sng" dirty="0" smtClean="0"/>
              <a:t> </a:t>
            </a:r>
            <a:r>
              <a:rPr lang="en-US" sz="2400" b="1" u="sng" dirty="0" smtClean="0"/>
              <a:t>YARDIMLARA </a:t>
            </a:r>
            <a:r>
              <a:rPr lang="en-US" sz="2400" b="1" u="sng" dirty="0"/>
              <a:t>DAİR KANUN</a:t>
            </a:r>
          </a:p>
          <a:p>
            <a:pPr marL="0" indent="0">
              <a:buNone/>
            </a:pPr>
            <a:r>
              <a:rPr lang="en-US" sz="2000" dirty="0" err="1"/>
              <a:t>Kanun</a:t>
            </a:r>
            <a:r>
              <a:rPr lang="en-US" sz="2000" dirty="0"/>
              <a:t> </a:t>
            </a:r>
            <a:r>
              <a:rPr lang="en-US" sz="2000" dirty="0" err="1"/>
              <a:t>Numarası</a:t>
            </a:r>
            <a:r>
              <a:rPr lang="en-US" sz="2000" dirty="0"/>
              <a:t> : </a:t>
            </a:r>
            <a:r>
              <a:rPr lang="en-US" sz="2400" b="1" dirty="0">
                <a:solidFill>
                  <a:srgbClr val="FFFF00"/>
                </a:solidFill>
              </a:rPr>
              <a:t>7269</a:t>
            </a:r>
          </a:p>
          <a:p>
            <a:pPr marL="0" indent="0">
              <a:buNone/>
            </a:pPr>
            <a:r>
              <a:rPr lang="en-US" sz="2000" dirty="0"/>
              <a:t>Kabul </a:t>
            </a:r>
            <a:r>
              <a:rPr lang="en-US" sz="2000" dirty="0" err="1"/>
              <a:t>Tarihi</a:t>
            </a:r>
            <a:r>
              <a:rPr lang="en-US" sz="2000" dirty="0"/>
              <a:t> : 15/5/1959</a:t>
            </a:r>
          </a:p>
          <a:p>
            <a:pPr marL="0" indent="0">
              <a:buNone/>
            </a:pPr>
            <a:r>
              <a:rPr lang="tr-TR" dirty="0" smtClean="0"/>
              <a:t>Deprem, yangın</a:t>
            </a:r>
            <a:r>
              <a:rPr lang="tr-TR" dirty="0"/>
              <a:t>, su baskını, yer kayması, kaya düşmesi, çığ</a:t>
            </a:r>
            <a:r>
              <a:rPr lang="tr-TR" dirty="0" smtClean="0"/>
              <a:t>, tasman </a:t>
            </a:r>
            <a:r>
              <a:rPr lang="tr-TR" dirty="0"/>
              <a:t>ve benzeri afetlerde; yapıları ve kamu tesisleri </a:t>
            </a:r>
            <a:r>
              <a:rPr lang="tr-TR" b="1" dirty="0">
                <a:solidFill>
                  <a:srgbClr val="FFFF00"/>
                </a:solidFill>
              </a:rPr>
              <a:t>genel hayata etkili olacak derecede zarar gören veya görmesi muhtemel </a:t>
            </a:r>
            <a:r>
              <a:rPr lang="tr-TR" dirty="0"/>
              <a:t>olan yerlerde alınacak tedbirlerle yapılacak yardımlar hakkında bu kanun hükümleri uygulanır.</a:t>
            </a:r>
          </a:p>
          <a:p>
            <a:pPr marL="0" indent="0">
              <a:buNone/>
            </a:pPr>
            <a:endParaRPr lang="en-US" dirty="0"/>
          </a:p>
        </p:txBody>
      </p:sp>
    </p:spTree>
    <p:extLst>
      <p:ext uri="{BB962C8B-B14F-4D97-AF65-F5344CB8AC3E}">
        <p14:creationId xmlns:p14="http://schemas.microsoft.com/office/powerpoint/2010/main" val="1182844509"/>
      </p:ext>
    </p:extLst>
  </p:cSld>
  <p:clrMapOvr>
    <a:masterClrMapping/>
  </p:clrMapOvr>
  <p:transition advTm="5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Ücretsiz tarama </a:t>
            </a:r>
            <a:r>
              <a:rPr lang="tr-TR" dirty="0" smtClean="0"/>
              <a:t>yapılacak</a:t>
            </a:r>
            <a:endParaRPr lang="tr-TR" dirty="0"/>
          </a:p>
        </p:txBody>
      </p:sp>
      <p:sp>
        <p:nvSpPr>
          <p:cNvPr id="3" name="İçerik Yer Tutucusu 2"/>
          <p:cNvSpPr>
            <a:spLocks noGrp="1"/>
          </p:cNvSpPr>
          <p:nvPr>
            <p:ph idx="1"/>
          </p:nvPr>
        </p:nvSpPr>
        <p:spPr>
          <a:xfrm>
            <a:off x="467544" y="944724"/>
            <a:ext cx="8568952" cy="5724636"/>
          </a:xfrm>
        </p:spPr>
        <p:txBody>
          <a:bodyPr/>
          <a:lstStyle/>
          <a:p>
            <a:pPr marL="0" indent="0">
              <a:buNone/>
            </a:pPr>
            <a:r>
              <a:rPr lang="tr-TR" dirty="0"/>
              <a:t>Yasa tasarısındaki düzenlemelerle, afetler karşısında riskli bulunan alanların ve buralardaki yapıların sahipleriyle anlaşma sağlanarak bu riskli yapıların yıktırılıp bu alanların dönüştürülmesinde ve yeniden yerleşimin temin edilmesinde “gönüllülük” esası getiriliyor. </a:t>
            </a:r>
            <a:r>
              <a:rPr lang="tr-TR" dirty="0">
                <a:solidFill>
                  <a:srgbClr val="FFFF00"/>
                </a:solidFill>
              </a:rPr>
              <a:t>Ancak, bu esasa uymayanların yapılarının yıktırılması ve riskli yapılarla alanların tahliyesi de yasaya dahil ediliyor.</a:t>
            </a:r>
            <a:r>
              <a:rPr lang="tr-TR" dirty="0"/>
              <a:t> Riskli binaların </a:t>
            </a:r>
            <a:r>
              <a:rPr lang="tr-TR" dirty="0" err="1"/>
              <a:t>tesbiti</a:t>
            </a:r>
            <a:r>
              <a:rPr lang="tr-TR" dirty="0"/>
              <a:t> için Almanya’dan röntgen cihazları getirtilmiş. </a:t>
            </a:r>
            <a:r>
              <a:rPr lang="tr-TR" dirty="0">
                <a:solidFill>
                  <a:srgbClr val="FFFF00"/>
                </a:solidFill>
              </a:rPr>
              <a:t>Yasa çıktıktan sonra başta İstanbul olmak üzere bütün binalar bu röntgen cihazları ile ücretsiz olarak taranacak</a:t>
            </a:r>
            <a:r>
              <a:rPr lang="tr-TR" dirty="0"/>
              <a:t>. Uzmanlar tarafından oluşturulacak ekipler tarafından binaların risk analizi yapılacak. Ortaya çıkan veriler çerçevesinde Bakanlar Kurulu kararıyla riskli alanlar belirlenecek. Riskli alanlar dışında kalan bölgelerde </a:t>
            </a:r>
            <a:r>
              <a:rPr lang="tr-TR" b="1" dirty="0">
                <a:solidFill>
                  <a:srgbClr val="FFFF00"/>
                </a:solidFill>
              </a:rPr>
              <a:t>ise belediyeler riskli binaları </a:t>
            </a:r>
            <a:r>
              <a:rPr lang="tr-TR" b="1" dirty="0" err="1">
                <a:solidFill>
                  <a:srgbClr val="FFFF00"/>
                </a:solidFill>
              </a:rPr>
              <a:t>tesbit</a:t>
            </a:r>
            <a:r>
              <a:rPr lang="tr-TR" b="1" dirty="0">
                <a:solidFill>
                  <a:srgbClr val="FFFF00"/>
                </a:solidFill>
              </a:rPr>
              <a:t> edebilecek</a:t>
            </a:r>
            <a:r>
              <a:rPr lang="tr-TR" dirty="0"/>
              <a:t>. Riskli alanlar ve binaların </a:t>
            </a:r>
            <a:r>
              <a:rPr lang="tr-TR" dirty="0" err="1"/>
              <a:t>tesbitinin</a:t>
            </a:r>
            <a:r>
              <a:rPr lang="tr-TR" dirty="0"/>
              <a:t> ardından, yıkımlar başlayacak</a:t>
            </a:r>
          </a:p>
        </p:txBody>
      </p:sp>
    </p:spTree>
    <p:extLst>
      <p:ext uri="{BB962C8B-B14F-4D97-AF65-F5344CB8AC3E}">
        <p14:creationId xmlns:p14="http://schemas.microsoft.com/office/powerpoint/2010/main" val="19611732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08720"/>
            <a:ext cx="8436445"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 name="Mürekkep 1"/>
              <p14:cNvContentPartPr/>
              <p14:nvPr/>
            </p14:nvContentPartPr>
            <p14:xfrm>
              <a:off x="546120" y="2635200"/>
              <a:ext cx="8471160" cy="940320"/>
            </p14:xfrm>
          </p:contentPart>
        </mc:Choice>
        <mc:Fallback xmlns="">
          <p:pic>
            <p:nvPicPr>
              <p:cNvPr id="2" name="Mürekkep 1"/>
              <p:cNvPicPr/>
              <p:nvPr/>
            </p:nvPicPr>
            <p:blipFill>
              <a:blip r:embed="rId4"/>
              <a:stretch>
                <a:fillRect/>
              </a:stretch>
            </p:blipFill>
            <p:spPr>
              <a:xfrm>
                <a:off x="536760" y="2625840"/>
                <a:ext cx="8489880" cy="959040"/>
              </a:xfrm>
              <a:prstGeom prst="rect">
                <a:avLst/>
              </a:prstGeom>
            </p:spPr>
          </p:pic>
        </mc:Fallback>
      </mc:AlternateContent>
    </p:spTree>
    <p:extLst>
      <p:ext uri="{BB962C8B-B14F-4D97-AF65-F5344CB8AC3E}">
        <p14:creationId xmlns:p14="http://schemas.microsoft.com/office/powerpoint/2010/main" val="21563346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Depremlerde  yıkılan binalar kamu binaları (Bitlis </a:t>
            </a:r>
            <a:r>
              <a:rPr lang="tr-TR" dirty="0" err="1" smtClean="0"/>
              <a:t>hast</a:t>
            </a:r>
            <a:r>
              <a:rPr lang="tr-TR" dirty="0" smtClean="0"/>
              <a:t>-Emniyet binası)</a:t>
            </a:r>
          </a:p>
          <a:p>
            <a:r>
              <a:rPr lang="tr-TR" dirty="0" smtClean="0"/>
              <a:t>Bingöl depreminde YİBO yıkıldı</a:t>
            </a:r>
          </a:p>
          <a:p>
            <a:endParaRPr lang="tr-TR" dirty="0"/>
          </a:p>
        </p:txBody>
      </p:sp>
    </p:spTree>
    <p:extLst>
      <p:ext uri="{BB962C8B-B14F-4D97-AF65-F5344CB8AC3E}">
        <p14:creationId xmlns:p14="http://schemas.microsoft.com/office/powerpoint/2010/main" val="23996603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0"/>
            <a:ext cx="6409215"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77127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9052504"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63424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99" y="188640"/>
            <a:ext cx="6824829"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97297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8299108"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33258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509588"/>
            <a:ext cx="9048750" cy="583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56467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58" y="764704"/>
            <a:ext cx="9198441"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97900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1113"/>
            <a:ext cx="8784976" cy="933611"/>
          </a:xfrm>
          <a:solidFill>
            <a:srgbClr val="FFFF00"/>
          </a:solidFill>
        </p:spPr>
        <p:txBody>
          <a:bodyPr/>
          <a:lstStyle/>
          <a:p>
            <a:r>
              <a:rPr lang="tr-TR" dirty="0" smtClean="0">
                <a:solidFill>
                  <a:schemeClr val="bg2"/>
                </a:solidFill>
              </a:rPr>
              <a:t>3. Madde 1. fıkra</a:t>
            </a:r>
            <a:endParaRPr lang="en-US" dirty="0">
              <a:solidFill>
                <a:schemeClr val="bg2"/>
              </a:solidFill>
            </a:endParaRPr>
          </a:p>
        </p:txBody>
      </p:sp>
      <p:sp>
        <p:nvSpPr>
          <p:cNvPr id="3" name="İçerik Yer Tutucusu 2"/>
          <p:cNvSpPr>
            <a:spLocks noGrp="1"/>
          </p:cNvSpPr>
          <p:nvPr>
            <p:ph idx="1"/>
          </p:nvPr>
        </p:nvSpPr>
        <p:spPr/>
        <p:txBody>
          <a:bodyPr/>
          <a:lstStyle/>
          <a:p>
            <a:pPr marL="0" indent="0">
              <a:buNone/>
            </a:pPr>
            <a:r>
              <a:rPr lang="tr-TR" sz="2800" dirty="0" smtClean="0"/>
              <a:t>« </a:t>
            </a:r>
            <a:r>
              <a:rPr lang="en-US" sz="3200" b="1" dirty="0" err="1" smtClean="0">
                <a:solidFill>
                  <a:srgbClr val="FFFF00"/>
                </a:solidFill>
              </a:rPr>
              <a:t>Riskli</a:t>
            </a:r>
            <a:r>
              <a:rPr lang="en-US" sz="3200" b="1" dirty="0" smtClean="0">
                <a:solidFill>
                  <a:srgbClr val="FFFF00"/>
                </a:solidFill>
              </a:rPr>
              <a:t> </a:t>
            </a:r>
            <a:r>
              <a:rPr lang="en-US" sz="3200" b="1" dirty="0" err="1">
                <a:solidFill>
                  <a:srgbClr val="FFFF00"/>
                </a:solidFill>
              </a:rPr>
              <a:t>yapıların</a:t>
            </a:r>
            <a:r>
              <a:rPr lang="en-US" sz="3200" b="1" dirty="0">
                <a:solidFill>
                  <a:srgbClr val="FFFF00"/>
                </a:solidFill>
              </a:rPr>
              <a:t> </a:t>
            </a:r>
            <a:r>
              <a:rPr lang="en-US" sz="3200" b="1" dirty="0" err="1">
                <a:solidFill>
                  <a:srgbClr val="FFFF00"/>
                </a:solidFill>
              </a:rPr>
              <a:t>tespiti</a:t>
            </a:r>
            <a:r>
              <a:rPr lang="en-US" sz="2800" dirty="0"/>
              <a:t>, </a:t>
            </a:r>
            <a:r>
              <a:rPr lang="en-US" sz="2800" dirty="0" err="1"/>
              <a:t>Bakanlıkça</a:t>
            </a:r>
            <a:r>
              <a:rPr lang="en-US" sz="2800" dirty="0"/>
              <a:t> </a:t>
            </a:r>
            <a:r>
              <a:rPr lang="en-US" sz="2800" dirty="0" err="1"/>
              <a:t>hazırlanacak</a:t>
            </a:r>
            <a:r>
              <a:rPr lang="en-US" sz="2800" dirty="0"/>
              <a:t> </a:t>
            </a:r>
            <a:r>
              <a:rPr lang="en-US" sz="2800" dirty="0" err="1"/>
              <a:t>yönetmelikte</a:t>
            </a:r>
            <a:r>
              <a:rPr lang="en-US" sz="2800" dirty="0"/>
              <a:t> </a:t>
            </a:r>
            <a:r>
              <a:rPr lang="en-US" sz="2800" dirty="0" err="1"/>
              <a:t>belirlenen</a:t>
            </a:r>
            <a:r>
              <a:rPr lang="en-US" sz="2800" dirty="0"/>
              <a:t> </a:t>
            </a:r>
            <a:r>
              <a:rPr lang="en-US" sz="2800" dirty="0" err="1"/>
              <a:t>usul</a:t>
            </a:r>
            <a:r>
              <a:rPr lang="en-US" sz="2800" dirty="0"/>
              <a:t> </a:t>
            </a:r>
            <a:r>
              <a:rPr lang="en-US" sz="2800" dirty="0" err="1"/>
              <a:t>ve</a:t>
            </a:r>
            <a:r>
              <a:rPr lang="en-US" sz="2800" dirty="0"/>
              <a:t> </a:t>
            </a:r>
            <a:r>
              <a:rPr lang="en-US" sz="2800" dirty="0" err="1" smtClean="0"/>
              <a:t>esaslar</a:t>
            </a:r>
            <a:r>
              <a:rPr lang="tr-TR" sz="2800" dirty="0" smtClean="0"/>
              <a:t> </a:t>
            </a:r>
            <a:r>
              <a:rPr lang="en-US" sz="2800" dirty="0" err="1" smtClean="0"/>
              <a:t>çerçevesinde</a:t>
            </a:r>
            <a:r>
              <a:rPr lang="en-US" sz="2800" dirty="0" smtClean="0"/>
              <a:t> </a:t>
            </a:r>
            <a:r>
              <a:rPr lang="en-US" sz="2800" dirty="0" err="1">
                <a:solidFill>
                  <a:schemeClr val="tx2"/>
                </a:solidFill>
              </a:rPr>
              <a:t>masrafları</a:t>
            </a:r>
            <a:r>
              <a:rPr lang="en-US" sz="2800" dirty="0">
                <a:solidFill>
                  <a:schemeClr val="tx2"/>
                </a:solidFill>
              </a:rPr>
              <a:t> </a:t>
            </a:r>
            <a:r>
              <a:rPr lang="en-US" sz="2800" dirty="0" err="1">
                <a:solidFill>
                  <a:schemeClr val="tx2"/>
                </a:solidFill>
              </a:rPr>
              <a:t>kendilerine</a:t>
            </a:r>
            <a:r>
              <a:rPr lang="en-US" sz="2800" dirty="0">
                <a:solidFill>
                  <a:schemeClr val="tx2"/>
                </a:solidFill>
              </a:rPr>
              <a:t> </a:t>
            </a:r>
            <a:r>
              <a:rPr lang="en-US" sz="2800" dirty="0" err="1">
                <a:solidFill>
                  <a:schemeClr val="tx2"/>
                </a:solidFill>
              </a:rPr>
              <a:t>ait</a:t>
            </a:r>
            <a:r>
              <a:rPr lang="en-US" sz="2800" dirty="0">
                <a:solidFill>
                  <a:schemeClr val="tx2"/>
                </a:solidFill>
              </a:rPr>
              <a:t> </a:t>
            </a:r>
            <a:r>
              <a:rPr lang="en-US" sz="2800" dirty="0" err="1">
                <a:solidFill>
                  <a:schemeClr val="tx2"/>
                </a:solidFill>
              </a:rPr>
              <a:t>olmak</a:t>
            </a:r>
            <a:r>
              <a:rPr lang="en-US" sz="2800" dirty="0">
                <a:solidFill>
                  <a:schemeClr val="tx2"/>
                </a:solidFill>
              </a:rPr>
              <a:t> </a:t>
            </a:r>
            <a:r>
              <a:rPr lang="en-US" sz="2800" dirty="0" err="1"/>
              <a:t>üzere</a:t>
            </a:r>
            <a:r>
              <a:rPr lang="en-US" sz="2800" dirty="0"/>
              <a:t>, </a:t>
            </a:r>
            <a:r>
              <a:rPr lang="en-US" sz="2800" dirty="0" err="1"/>
              <a:t>öncelikle</a:t>
            </a:r>
            <a:r>
              <a:rPr lang="en-US" sz="2800" dirty="0"/>
              <a:t> </a:t>
            </a:r>
            <a:r>
              <a:rPr lang="en-US" sz="2800" dirty="0" err="1"/>
              <a:t>yapı</a:t>
            </a:r>
            <a:r>
              <a:rPr lang="en-US" sz="2800" dirty="0"/>
              <a:t> </a:t>
            </a:r>
            <a:r>
              <a:rPr lang="en-US" sz="2800" dirty="0" err="1"/>
              <a:t>malikleri</a:t>
            </a:r>
            <a:r>
              <a:rPr lang="en-US" sz="2800" dirty="0"/>
              <a:t> </a:t>
            </a:r>
            <a:r>
              <a:rPr lang="en-US" sz="2800" dirty="0" err="1"/>
              <a:t>veya</a:t>
            </a:r>
            <a:r>
              <a:rPr lang="en-US" sz="2800" dirty="0"/>
              <a:t> </a:t>
            </a:r>
            <a:r>
              <a:rPr lang="en-US" sz="2800" dirty="0" err="1"/>
              <a:t>kanuni</a:t>
            </a:r>
            <a:r>
              <a:rPr lang="en-US" sz="2800" dirty="0"/>
              <a:t> </a:t>
            </a:r>
            <a:r>
              <a:rPr lang="en-US" sz="2800" dirty="0" err="1"/>
              <a:t>temsilcileri</a:t>
            </a:r>
            <a:r>
              <a:rPr lang="en-US" sz="2800" dirty="0"/>
              <a:t> </a:t>
            </a:r>
            <a:r>
              <a:rPr lang="en-US" sz="2800" dirty="0" err="1"/>
              <a:t>tarafından</a:t>
            </a:r>
            <a:r>
              <a:rPr lang="en-US" sz="2800" dirty="0" smtClean="0"/>
              <a:t>,</a:t>
            </a:r>
            <a:r>
              <a:rPr lang="tr-TR" sz="2800" dirty="0" smtClean="0"/>
              <a:t> </a:t>
            </a:r>
            <a:r>
              <a:rPr lang="en-US" sz="2800" b="1" dirty="0" err="1" smtClean="0">
                <a:solidFill>
                  <a:schemeClr val="tx2"/>
                </a:solidFill>
              </a:rPr>
              <a:t>Bakanlıkça</a:t>
            </a:r>
            <a:r>
              <a:rPr lang="en-US" sz="2800" b="1" dirty="0" smtClean="0">
                <a:solidFill>
                  <a:schemeClr val="tx2"/>
                </a:solidFill>
              </a:rPr>
              <a:t> </a:t>
            </a:r>
            <a:r>
              <a:rPr lang="en-US" sz="2800" b="1" dirty="0" err="1">
                <a:solidFill>
                  <a:schemeClr val="tx2"/>
                </a:solidFill>
              </a:rPr>
              <a:t>lisanslandırılan</a:t>
            </a:r>
            <a:r>
              <a:rPr lang="en-US" sz="2800" b="1" dirty="0">
                <a:solidFill>
                  <a:schemeClr val="tx2"/>
                </a:solidFill>
              </a:rPr>
              <a:t> </a:t>
            </a:r>
            <a:r>
              <a:rPr lang="en-US" sz="2800" dirty="0" err="1"/>
              <a:t>kurum</a:t>
            </a:r>
            <a:r>
              <a:rPr lang="en-US" sz="2800" dirty="0"/>
              <a:t> </a:t>
            </a:r>
            <a:r>
              <a:rPr lang="en-US" sz="2800" dirty="0" err="1"/>
              <a:t>ve</a:t>
            </a:r>
            <a:r>
              <a:rPr lang="en-US" sz="2800" dirty="0"/>
              <a:t> </a:t>
            </a:r>
            <a:r>
              <a:rPr lang="en-US" sz="2800" dirty="0" err="1"/>
              <a:t>kuruluşlara</a:t>
            </a:r>
            <a:r>
              <a:rPr lang="en-US" sz="2800" dirty="0"/>
              <a:t> </a:t>
            </a:r>
            <a:r>
              <a:rPr lang="en-US" sz="2800" dirty="0" err="1"/>
              <a:t>yaptırılır</a:t>
            </a:r>
            <a:r>
              <a:rPr lang="en-US" sz="2800" dirty="0"/>
              <a:t> </a:t>
            </a:r>
            <a:r>
              <a:rPr lang="en-US" sz="2800" dirty="0" err="1"/>
              <a:t>ve</a:t>
            </a:r>
            <a:r>
              <a:rPr lang="en-US" sz="2800" dirty="0"/>
              <a:t> </a:t>
            </a:r>
            <a:r>
              <a:rPr lang="en-US" sz="2800" dirty="0" err="1"/>
              <a:t>sonuç</a:t>
            </a:r>
            <a:r>
              <a:rPr lang="en-US" sz="2800" dirty="0"/>
              <a:t> </a:t>
            </a:r>
            <a:r>
              <a:rPr lang="en-US" sz="2800" dirty="0" err="1"/>
              <a:t>Bakanlığa</a:t>
            </a:r>
            <a:r>
              <a:rPr lang="en-US" sz="2800" dirty="0"/>
              <a:t> </a:t>
            </a:r>
            <a:r>
              <a:rPr lang="en-US" sz="2800" dirty="0" err="1"/>
              <a:t>veya</a:t>
            </a:r>
            <a:r>
              <a:rPr lang="en-US" sz="2800" dirty="0"/>
              <a:t> </a:t>
            </a:r>
            <a:r>
              <a:rPr lang="en-US" sz="2800" dirty="0" err="1"/>
              <a:t>İdareye</a:t>
            </a:r>
            <a:r>
              <a:rPr lang="en-US" sz="2800" dirty="0"/>
              <a:t> </a:t>
            </a:r>
            <a:r>
              <a:rPr lang="en-US" sz="2800" dirty="0" err="1" smtClean="0"/>
              <a:t>bildirilir</a:t>
            </a:r>
            <a:r>
              <a:rPr lang="tr-TR" sz="2800" dirty="0" smtClean="0"/>
              <a:t> »</a:t>
            </a:r>
          </a:p>
          <a:p>
            <a:pPr marL="0" indent="0">
              <a:buNone/>
            </a:pPr>
            <a:endParaRPr lang="tr-TR" sz="2800" dirty="0"/>
          </a:p>
          <a:p>
            <a:pPr marL="0" indent="0">
              <a:buNone/>
            </a:pPr>
            <a:r>
              <a:rPr lang="tr-TR" sz="2800" dirty="0" smtClean="0"/>
              <a:t>25 milyon </a:t>
            </a:r>
            <a:r>
              <a:rPr lang="tr-TR" sz="2800" dirty="0"/>
              <a:t>Y</a:t>
            </a:r>
            <a:r>
              <a:rPr lang="tr-TR" sz="2800" dirty="0" smtClean="0"/>
              <a:t>apı stoku</a:t>
            </a:r>
          </a:p>
          <a:p>
            <a:pPr marL="0" indent="0">
              <a:buNone/>
            </a:pPr>
            <a:r>
              <a:rPr lang="tr-TR" sz="2800" dirty="0" smtClean="0"/>
              <a:t>Uzman yetersiz</a:t>
            </a:r>
          </a:p>
          <a:p>
            <a:pPr marL="0" indent="0">
              <a:buNone/>
            </a:pPr>
            <a:endParaRPr lang="en-US" sz="2000" dirty="0"/>
          </a:p>
        </p:txBody>
      </p:sp>
    </p:spTree>
    <p:extLst>
      <p:ext uri="{BB962C8B-B14F-4D97-AF65-F5344CB8AC3E}">
        <p14:creationId xmlns:p14="http://schemas.microsoft.com/office/powerpoint/2010/main" val="3211264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graphicFrame>
        <p:nvGraphicFramePr>
          <p:cNvPr id="4" name="İçerik Yer Tutucusu 3"/>
          <p:cNvGraphicFramePr>
            <a:graphicFrameLocks/>
          </p:cNvGraphicFramePr>
          <p:nvPr>
            <p:extLst>
              <p:ext uri="{D42A27DB-BD31-4B8C-83A1-F6EECF244321}">
                <p14:modId xmlns:p14="http://schemas.microsoft.com/office/powerpoint/2010/main" val="3117416789"/>
              </p:ext>
            </p:extLst>
          </p:nvPr>
        </p:nvGraphicFramePr>
        <p:xfrm>
          <a:off x="719572" y="1124744"/>
          <a:ext cx="7920880" cy="4968556"/>
        </p:xfrm>
        <a:graphic>
          <a:graphicData uri="http://schemas.openxmlformats.org/drawingml/2006/table">
            <a:tbl>
              <a:tblPr firstRow="1" bandRow="1">
                <a:tableStyleId>{5C22544A-7EE6-4342-B048-85BDC9FD1C3A}</a:tableStyleId>
              </a:tblPr>
              <a:tblGrid>
                <a:gridCol w="2402542"/>
                <a:gridCol w="2890558"/>
                <a:gridCol w="2627780"/>
              </a:tblGrid>
              <a:tr h="393389">
                <a:tc>
                  <a:txBody>
                    <a:bodyPr/>
                    <a:lstStyle/>
                    <a:p>
                      <a:endParaRPr lang="tr-TR" dirty="0"/>
                    </a:p>
                  </a:txBody>
                  <a:tcPr/>
                </a:tc>
                <a:tc>
                  <a:txBody>
                    <a:bodyPr/>
                    <a:lstStyle/>
                    <a:p>
                      <a:endParaRPr lang="tr-TR"/>
                    </a:p>
                  </a:txBody>
                  <a:tcPr/>
                </a:tc>
                <a:tc>
                  <a:txBody>
                    <a:bodyPr/>
                    <a:lstStyle/>
                    <a:p>
                      <a:endParaRPr lang="tr-TR"/>
                    </a:p>
                  </a:txBody>
                  <a:tcPr/>
                </a:tc>
              </a:tr>
              <a:tr h="393389">
                <a:tc>
                  <a:txBody>
                    <a:bodyPr/>
                    <a:lstStyle/>
                    <a:p>
                      <a:r>
                        <a:rPr kumimoji="0" lang="tr-TR" b="1" i="0" kern="1200" dirty="0" smtClean="0">
                          <a:solidFill>
                            <a:schemeClr val="dk1"/>
                          </a:solidFill>
                          <a:effectLst/>
                          <a:latin typeface="+mn-lt"/>
                          <a:ea typeface="+mn-ea"/>
                          <a:cs typeface="+mn-cs"/>
                        </a:rPr>
                        <a:t>DOĞAL AFETLER</a:t>
                      </a:r>
                      <a:endParaRPr lang="tr-TR" dirty="0"/>
                    </a:p>
                  </a:txBody>
                  <a:tcPr/>
                </a:tc>
                <a:tc>
                  <a:txBody>
                    <a:bodyPr/>
                    <a:lstStyle/>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b="1" i="0" kern="1200" dirty="0" smtClean="0">
                          <a:solidFill>
                            <a:schemeClr val="dk1"/>
                          </a:solidFill>
                          <a:effectLst/>
                          <a:latin typeface="+mn-lt"/>
                          <a:ea typeface="+mn-ea"/>
                          <a:cs typeface="+mn-cs"/>
                        </a:rPr>
                        <a:t>İNSAN KAYNAKLI</a:t>
                      </a:r>
                      <a:endParaRPr lang="tr-TR" dirty="0" smtClean="0"/>
                    </a:p>
                  </a:txBody>
                  <a:tcPr/>
                </a:tc>
              </a:tr>
              <a:tr h="679000">
                <a:tc>
                  <a:txBody>
                    <a:bodyPr/>
                    <a:lstStyle/>
                    <a:p>
                      <a:r>
                        <a:rPr kumimoji="0" lang="tr-TR" b="1" i="0" kern="1200" dirty="0" smtClean="0">
                          <a:solidFill>
                            <a:schemeClr val="dk1"/>
                          </a:solidFill>
                          <a:effectLst/>
                          <a:latin typeface="+mn-lt"/>
                          <a:ea typeface="+mn-ea"/>
                          <a:cs typeface="+mn-cs"/>
                        </a:rPr>
                        <a:t>Yavaş gelişen doğal afetler</a:t>
                      </a:r>
                      <a:endParaRPr lang="tr-TR" dirty="0"/>
                    </a:p>
                  </a:txBody>
                  <a:tcPr/>
                </a:tc>
                <a:tc>
                  <a:txBody>
                    <a:bodyPr/>
                    <a:lstStyle/>
                    <a:p>
                      <a:r>
                        <a:rPr kumimoji="0" lang="tr-TR" b="1" i="0" kern="1200" dirty="0" smtClean="0">
                          <a:solidFill>
                            <a:schemeClr val="dk1"/>
                          </a:solidFill>
                          <a:effectLst/>
                          <a:latin typeface="+mn-lt"/>
                          <a:ea typeface="+mn-ea"/>
                          <a:cs typeface="+mn-cs"/>
                        </a:rPr>
                        <a:t>Ani Gelişen Doğal Afetler</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tr-TR" b="0" i="0" kern="1200" dirty="0" smtClean="0">
                        <a:solidFill>
                          <a:schemeClr val="dk1"/>
                        </a:solidFill>
                        <a:effectLst/>
                        <a:latin typeface="+mn-lt"/>
                        <a:ea typeface="+mn-ea"/>
                        <a:cs typeface="+mn-cs"/>
                      </a:endParaRPr>
                    </a:p>
                  </a:txBody>
                  <a:tcPr/>
                </a:tc>
              </a:tr>
              <a:tr h="679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b="0" i="0" kern="1200" dirty="0" smtClean="0">
                          <a:solidFill>
                            <a:schemeClr val="dk1"/>
                          </a:solidFill>
                          <a:effectLst/>
                          <a:latin typeface="+mn-lt"/>
                          <a:ea typeface="+mn-ea"/>
                          <a:cs typeface="+mn-cs"/>
                        </a:rPr>
                        <a:t>şiddetli soğuklar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b="0" i="0" kern="1200" dirty="0" smtClean="0">
                          <a:solidFill>
                            <a:schemeClr val="dk1"/>
                          </a:solidFill>
                          <a:effectLst/>
                          <a:latin typeface="+mn-lt"/>
                          <a:ea typeface="+mn-ea"/>
                          <a:cs typeface="+mn-cs"/>
                        </a:rPr>
                        <a:t>Deprem</a:t>
                      </a:r>
                      <a:br>
                        <a:rPr kumimoji="0" lang="tr-TR" b="0" i="0" kern="1200" dirty="0" smtClean="0">
                          <a:solidFill>
                            <a:schemeClr val="dk1"/>
                          </a:solidFill>
                          <a:effectLst/>
                          <a:latin typeface="+mn-lt"/>
                          <a:ea typeface="+mn-ea"/>
                          <a:cs typeface="+mn-cs"/>
                        </a:rPr>
                      </a:br>
                      <a:r>
                        <a:rPr kumimoji="0" lang="tr-TR" b="0" i="0" kern="1200" dirty="0" smtClean="0">
                          <a:solidFill>
                            <a:schemeClr val="dk1"/>
                          </a:solidFill>
                          <a:effectLst/>
                          <a:latin typeface="+mn-lt"/>
                          <a:ea typeface="+mn-ea"/>
                          <a:cs typeface="+mn-cs"/>
                        </a:rPr>
                        <a:t>volkanlar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b="0" i="0" kern="1200" dirty="0" smtClean="0">
                          <a:solidFill>
                            <a:schemeClr val="dk1"/>
                          </a:solidFill>
                          <a:effectLst/>
                          <a:latin typeface="+mn-lt"/>
                          <a:ea typeface="+mn-ea"/>
                          <a:cs typeface="+mn-cs"/>
                        </a:rPr>
                        <a:t>Nükleer, biyolojik, kimyasal kazalar</a:t>
                      </a:r>
                    </a:p>
                  </a:txBody>
                  <a:tcPr/>
                </a:tc>
              </a:tr>
              <a:tr h="3933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b="0" i="0" kern="1200" dirty="0" smtClean="0">
                          <a:solidFill>
                            <a:schemeClr val="dk1"/>
                          </a:solidFill>
                          <a:effectLst/>
                          <a:latin typeface="+mn-lt"/>
                          <a:ea typeface="+mn-ea"/>
                          <a:cs typeface="+mn-cs"/>
                        </a:rPr>
                        <a:t>Kuraklık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b="0" i="0" kern="1200" dirty="0" smtClean="0">
                          <a:solidFill>
                            <a:schemeClr val="dk1"/>
                          </a:solidFill>
                          <a:effectLst/>
                          <a:latin typeface="+mn-lt"/>
                          <a:ea typeface="+mn-ea"/>
                          <a:cs typeface="+mn-cs"/>
                        </a:rPr>
                        <a:t>Seller, su taşkınları</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b="0" i="0" kern="1200" dirty="0" smtClean="0">
                          <a:solidFill>
                            <a:schemeClr val="dk1"/>
                          </a:solidFill>
                          <a:effectLst/>
                          <a:latin typeface="+mn-lt"/>
                          <a:ea typeface="+mn-ea"/>
                          <a:cs typeface="+mn-cs"/>
                        </a:rPr>
                        <a:t>Taşımacılık kazaları</a:t>
                      </a:r>
                    </a:p>
                  </a:txBody>
                  <a:tcPr/>
                </a:tc>
              </a:tr>
              <a:tr h="679000">
                <a:tc>
                  <a:txBody>
                    <a:bodyPr/>
                    <a:lstStyle/>
                    <a:p>
                      <a:r>
                        <a:rPr lang="tr-TR" dirty="0" smtClean="0"/>
                        <a:t>Kıtlık</a:t>
                      </a:r>
                      <a:endParaRPr lang="tr-TR" dirty="0"/>
                    </a:p>
                  </a:txBody>
                  <a:tcPr/>
                </a:tc>
                <a:tc>
                  <a:txBody>
                    <a:bodyPr/>
                    <a:lstStyle/>
                    <a:p>
                      <a:pPr fontAlgn="base"/>
                      <a:r>
                        <a:rPr kumimoji="0" lang="tr-TR" b="0" i="0" kern="1200" dirty="0" smtClean="0">
                          <a:solidFill>
                            <a:schemeClr val="dk1"/>
                          </a:solidFill>
                          <a:effectLst/>
                          <a:latin typeface="+mn-lt"/>
                          <a:ea typeface="+mn-ea"/>
                          <a:cs typeface="+mn-cs"/>
                        </a:rPr>
                        <a:t>Toprak kaymaları,</a:t>
                      </a:r>
                    </a:p>
                    <a:p>
                      <a:pPr fontAlgn="base"/>
                      <a:r>
                        <a:rPr kumimoji="0" lang="tr-TR" b="0" i="0" kern="1200" dirty="0" smtClean="0">
                          <a:solidFill>
                            <a:schemeClr val="dk1"/>
                          </a:solidFill>
                          <a:effectLst/>
                          <a:latin typeface="+mn-lt"/>
                          <a:ea typeface="+mn-ea"/>
                          <a:cs typeface="+mn-cs"/>
                        </a:rPr>
                        <a:t>Kaya düşmeleri, Çığ</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b="0" i="0" kern="1200" dirty="0" smtClean="0">
                          <a:solidFill>
                            <a:schemeClr val="dk1"/>
                          </a:solidFill>
                          <a:effectLst/>
                          <a:latin typeface="+mn-lt"/>
                          <a:ea typeface="+mn-ea"/>
                          <a:cs typeface="+mn-cs"/>
                        </a:rPr>
                        <a:t>Endüstriyel kazalar</a:t>
                      </a:r>
                    </a:p>
                  </a:txBody>
                  <a:tcPr/>
                </a:tc>
              </a:tr>
              <a:tr h="679000">
                <a:tc>
                  <a:txBody>
                    <a:bodyPr/>
                    <a:lstStyle/>
                    <a:p>
                      <a:endParaRPr lang="tr-TR"/>
                    </a:p>
                  </a:txBody>
                  <a:tcPr/>
                </a:tc>
                <a:tc>
                  <a:txBody>
                    <a:bodyPr/>
                    <a:lstStyle/>
                    <a:p>
                      <a:pPr fontAlgn="base"/>
                      <a:r>
                        <a:rPr kumimoji="0" lang="tr-TR" b="0" i="0" kern="1200" dirty="0" smtClean="0">
                          <a:solidFill>
                            <a:schemeClr val="dk1"/>
                          </a:solidFill>
                          <a:effectLst/>
                          <a:latin typeface="+mn-lt"/>
                          <a:ea typeface="+mn-ea"/>
                          <a:cs typeface="+mn-cs"/>
                        </a:rPr>
                        <a:t>Fırtınalar, hortumlar</a:t>
                      </a:r>
                    </a:p>
                  </a:txBody>
                  <a:tcPr/>
                </a:tc>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kumimoji="0" lang="tr-TR" b="0" i="0" kern="1200" dirty="0" smtClean="0">
                          <a:solidFill>
                            <a:schemeClr val="dk1"/>
                          </a:solidFill>
                          <a:effectLst/>
                          <a:latin typeface="+mn-lt"/>
                          <a:ea typeface="+mn-ea"/>
                          <a:cs typeface="+mn-cs"/>
                        </a:rPr>
                        <a:t>Aşırı kalabalıktan meydana gelen kazalar</a:t>
                      </a:r>
                    </a:p>
                  </a:txBody>
                  <a:tcPr/>
                </a:tc>
              </a:tr>
              <a:tr h="679000">
                <a:tc>
                  <a:txBody>
                    <a:bodyPr/>
                    <a:lstStyle/>
                    <a:p>
                      <a:endParaRPr lang="tr-T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b="0" i="0" kern="1200" dirty="0" smtClean="0">
                          <a:solidFill>
                            <a:schemeClr val="dk1"/>
                          </a:solidFill>
                          <a:effectLst/>
                          <a:latin typeface="+mn-lt"/>
                          <a:ea typeface="+mn-ea"/>
                          <a:cs typeface="+mn-cs"/>
                        </a:rPr>
                        <a:t>Yangınlar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b="0" i="0" kern="1200" dirty="0" smtClean="0">
                          <a:solidFill>
                            <a:schemeClr val="dk1"/>
                          </a:solidFill>
                          <a:effectLst/>
                          <a:latin typeface="+mn-lt"/>
                          <a:ea typeface="+mn-ea"/>
                          <a:cs typeface="+mn-cs"/>
                        </a:rPr>
                        <a:t>Göçmenler ve yerlerinden edilenler vb.</a:t>
                      </a:r>
                    </a:p>
                  </a:txBody>
                  <a:tcPr/>
                </a:tc>
              </a:tr>
              <a:tr h="393389">
                <a:tc>
                  <a:txBody>
                    <a:bodyPr/>
                    <a:lstStyle/>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b="0" i="0" kern="1200" dirty="0" smtClean="0">
                          <a:solidFill>
                            <a:schemeClr val="dk1"/>
                          </a:solidFill>
                          <a:effectLst/>
                          <a:latin typeface="+mn-lt"/>
                          <a:ea typeface="+mn-ea"/>
                          <a:cs typeface="+mn-cs"/>
                        </a:rPr>
                        <a:t> </a:t>
                      </a:r>
                    </a:p>
                  </a:txBody>
                  <a:tcPr/>
                </a:tc>
                <a:tc>
                  <a:txBody>
                    <a:bodyPr/>
                    <a:lstStyle/>
                    <a:p>
                      <a:endParaRPr lang="tr-TR" dirty="0"/>
                    </a:p>
                  </a:txBody>
                  <a:tcPr/>
                </a:tc>
              </a:tr>
            </a:tbl>
          </a:graphicData>
        </a:graphic>
      </p:graphicFrame>
    </p:spTree>
    <p:extLst>
      <p:ext uri="{BB962C8B-B14F-4D97-AF65-F5344CB8AC3E}">
        <p14:creationId xmlns:p14="http://schemas.microsoft.com/office/powerpoint/2010/main" val="18670611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404664"/>
            <a:ext cx="8316924" cy="933611"/>
          </a:xfrm>
        </p:spPr>
        <p:txBody>
          <a:bodyPr/>
          <a:lstStyle/>
          <a:p>
            <a:r>
              <a:rPr lang="en-US" b="1" dirty="0"/>
              <a:t>RİSKLİ YAPILARIN TESPİT EDİLMESİNE İLİŞKİN ESASLAR </a:t>
            </a:r>
            <a:r>
              <a:rPr lang="tr-TR" b="1" dirty="0" smtClean="0"/>
              <a:t> (RBT)</a:t>
            </a:r>
            <a:endParaRPr lang="en-US"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630509025"/>
              </p:ext>
            </p:extLst>
          </p:nvPr>
        </p:nvGraphicFramePr>
        <p:xfrm>
          <a:off x="539552" y="1844824"/>
          <a:ext cx="8316912" cy="3474720"/>
        </p:xfrm>
        <a:graphic>
          <a:graphicData uri="http://schemas.openxmlformats.org/drawingml/2006/table">
            <a:tbl>
              <a:tblPr firstRow="1" bandRow="1">
                <a:tableStyleId>{5C22544A-7EE6-4342-B048-85BDC9FD1C3A}</a:tableStyleId>
              </a:tblPr>
              <a:tblGrid>
                <a:gridCol w="2772304"/>
                <a:gridCol w="2772304"/>
                <a:gridCol w="2772304"/>
              </a:tblGrid>
              <a:tr h="370840">
                <a:tc>
                  <a:txBody>
                    <a:bodyPr/>
                    <a:lstStyle/>
                    <a:p>
                      <a:r>
                        <a:rPr lang="tr-TR" sz="3200" dirty="0" smtClean="0"/>
                        <a:t>BİNA</a:t>
                      </a:r>
                      <a:endParaRPr lang="en-US" sz="3200" dirty="0"/>
                    </a:p>
                  </a:txBody>
                  <a:tcPr/>
                </a:tc>
                <a:tc>
                  <a:txBody>
                    <a:bodyPr/>
                    <a:lstStyle/>
                    <a:p>
                      <a:pPr algn="ctr"/>
                      <a:r>
                        <a:rPr lang="tr-TR" sz="3200" dirty="0" smtClean="0"/>
                        <a:t>ARTIMSAL</a:t>
                      </a:r>
                      <a:endParaRPr lang="en-US" sz="3200" dirty="0"/>
                    </a:p>
                  </a:txBody>
                  <a:tcPr/>
                </a:tc>
                <a:tc>
                  <a:txBody>
                    <a:bodyPr/>
                    <a:lstStyle/>
                    <a:p>
                      <a:r>
                        <a:rPr lang="tr-TR" sz="3200" dirty="0" smtClean="0"/>
                        <a:t>RBT</a:t>
                      </a:r>
                      <a:endParaRPr lang="en-US" sz="3200" dirty="0"/>
                    </a:p>
                  </a:txBody>
                  <a:tcPr/>
                </a:tc>
              </a:tr>
              <a:tr h="370840">
                <a:tc>
                  <a:txBody>
                    <a:bodyPr/>
                    <a:lstStyle/>
                    <a:p>
                      <a:r>
                        <a:rPr lang="tr-TR" sz="3200" dirty="0" smtClean="0"/>
                        <a:t>SSK</a:t>
                      </a:r>
                      <a:endParaRPr lang="en-US" sz="3200" dirty="0"/>
                    </a:p>
                  </a:txBody>
                  <a:tcPr/>
                </a:tc>
                <a:tc>
                  <a:txBody>
                    <a:bodyPr/>
                    <a:lstStyle/>
                    <a:p>
                      <a:pPr algn="ctr"/>
                      <a:r>
                        <a:rPr lang="tr-TR" sz="3200" dirty="0" smtClean="0"/>
                        <a:t>CG</a:t>
                      </a:r>
                      <a:endParaRPr lang="en-US" sz="3200" dirty="0"/>
                    </a:p>
                  </a:txBody>
                  <a:tcPr/>
                </a:tc>
                <a:tc>
                  <a:txBody>
                    <a:bodyPr/>
                    <a:lstStyle/>
                    <a:p>
                      <a:pPr algn="ctr"/>
                      <a:r>
                        <a:rPr lang="tr-TR" sz="3200" dirty="0" smtClean="0"/>
                        <a:t>Riskli Bina</a:t>
                      </a:r>
                      <a:endParaRPr lang="en-US" sz="3200" dirty="0"/>
                    </a:p>
                  </a:txBody>
                  <a:tcPr/>
                </a:tc>
              </a:tr>
              <a:tr h="370840">
                <a:tc>
                  <a:txBody>
                    <a:bodyPr/>
                    <a:lstStyle/>
                    <a:p>
                      <a:r>
                        <a:rPr lang="tr-TR" sz="3200" dirty="0" smtClean="0"/>
                        <a:t>YS</a:t>
                      </a:r>
                      <a:endParaRPr lang="en-US" sz="3200" dirty="0"/>
                    </a:p>
                  </a:txBody>
                  <a:tcPr/>
                </a:tc>
                <a:tc>
                  <a:txBody>
                    <a:bodyPr/>
                    <a:lstStyle/>
                    <a:p>
                      <a:pPr algn="ctr"/>
                      <a:r>
                        <a:rPr lang="tr-TR" sz="3200" dirty="0" smtClean="0"/>
                        <a:t>CG</a:t>
                      </a:r>
                      <a:endParaRPr lang="en-US" sz="3200" dirty="0"/>
                    </a:p>
                  </a:txBody>
                  <a:tcPr/>
                </a:tc>
                <a:tc>
                  <a:txBody>
                    <a:bodyPr/>
                    <a:lstStyle/>
                    <a:p>
                      <a:pPr algn="ctr"/>
                      <a:r>
                        <a:rPr lang="tr-TR" sz="3200" dirty="0" smtClean="0"/>
                        <a:t>Riskli Bina</a:t>
                      </a:r>
                      <a:endParaRPr lang="en-US" sz="3200" dirty="0"/>
                    </a:p>
                  </a:txBody>
                  <a:tcPr/>
                </a:tc>
              </a:tr>
              <a:tr h="370840">
                <a:tc>
                  <a:txBody>
                    <a:bodyPr/>
                    <a:lstStyle/>
                    <a:p>
                      <a:r>
                        <a:rPr lang="tr-TR" sz="3200" dirty="0" smtClean="0"/>
                        <a:t>ERCİŞ</a:t>
                      </a:r>
                      <a:endParaRPr lang="en-US" sz="3200" dirty="0"/>
                    </a:p>
                  </a:txBody>
                  <a:tcPr>
                    <a:solidFill>
                      <a:srgbClr val="FFFF00"/>
                    </a:solidFill>
                  </a:tcPr>
                </a:tc>
                <a:tc>
                  <a:txBody>
                    <a:bodyPr/>
                    <a:lstStyle/>
                    <a:p>
                      <a:pPr algn="ctr"/>
                      <a:r>
                        <a:rPr lang="tr-TR" sz="3200" dirty="0" smtClean="0"/>
                        <a:t>CG</a:t>
                      </a:r>
                      <a:endParaRPr lang="en-US" sz="3200" dirty="0"/>
                    </a:p>
                  </a:txBody>
                  <a:tcPr>
                    <a:solidFill>
                      <a:srgbClr val="FFFF00"/>
                    </a:solidFill>
                  </a:tcPr>
                </a:tc>
                <a:tc>
                  <a:txBody>
                    <a:bodyPr/>
                    <a:lstStyle/>
                    <a:p>
                      <a:pPr algn="ctr"/>
                      <a:r>
                        <a:rPr lang="tr-TR" sz="3200" dirty="0" smtClean="0"/>
                        <a:t>Riskli Bina</a:t>
                      </a:r>
                      <a:endParaRPr lang="en-US" sz="3200" dirty="0"/>
                    </a:p>
                  </a:txBody>
                  <a:tcPr>
                    <a:solidFill>
                      <a:srgbClr val="FFFF00"/>
                    </a:solidFill>
                  </a:tcPr>
                </a:tc>
              </a:tr>
              <a:tr h="370840">
                <a:tc>
                  <a:txBody>
                    <a:bodyPr/>
                    <a:lstStyle/>
                    <a:p>
                      <a:r>
                        <a:rPr lang="tr-TR" sz="3200" dirty="0" smtClean="0"/>
                        <a:t>ALTAY</a:t>
                      </a:r>
                      <a:endParaRPr lang="en-US" sz="3200" dirty="0"/>
                    </a:p>
                  </a:txBody>
                  <a:tcPr>
                    <a:solidFill>
                      <a:srgbClr val="FFFF00"/>
                    </a:solidFill>
                  </a:tcPr>
                </a:tc>
                <a:tc>
                  <a:txBody>
                    <a:bodyPr/>
                    <a:lstStyle/>
                    <a:p>
                      <a:pPr algn="ctr"/>
                      <a:r>
                        <a:rPr lang="tr-TR" sz="3200" dirty="0" smtClean="0"/>
                        <a:t>CG</a:t>
                      </a:r>
                      <a:endParaRPr lang="en-US" sz="3200" dirty="0"/>
                    </a:p>
                  </a:txBody>
                  <a:tcPr>
                    <a:solidFill>
                      <a:srgbClr val="FFFF00"/>
                    </a:solidFill>
                  </a:tcPr>
                </a:tc>
                <a:tc>
                  <a:txBody>
                    <a:bodyPr/>
                    <a:lstStyle/>
                    <a:p>
                      <a:pPr algn="ctr"/>
                      <a:r>
                        <a:rPr lang="tr-TR" sz="3200" dirty="0" smtClean="0"/>
                        <a:t>Riskli Bina</a:t>
                      </a:r>
                      <a:endParaRPr lang="en-US" sz="3200" dirty="0"/>
                    </a:p>
                  </a:txBody>
                  <a:tcPr>
                    <a:solidFill>
                      <a:srgbClr val="FFFF00"/>
                    </a:solidFill>
                  </a:tcPr>
                </a:tc>
              </a:tr>
              <a:tr h="370840">
                <a:tc>
                  <a:txBody>
                    <a:bodyPr/>
                    <a:lstStyle/>
                    <a:p>
                      <a:r>
                        <a:rPr lang="tr-TR" sz="3200" dirty="0" smtClean="0"/>
                        <a:t>DSİ</a:t>
                      </a:r>
                      <a:endParaRPr lang="en-US" sz="3200" dirty="0"/>
                    </a:p>
                  </a:txBody>
                  <a:tcPr/>
                </a:tc>
                <a:tc>
                  <a:txBody>
                    <a:bodyPr/>
                    <a:lstStyle/>
                    <a:p>
                      <a:pPr algn="ctr"/>
                      <a:r>
                        <a:rPr lang="tr-TR" sz="3200" dirty="0" smtClean="0"/>
                        <a:t>CG</a:t>
                      </a:r>
                      <a:endParaRPr lang="en-US" sz="3200" dirty="0"/>
                    </a:p>
                  </a:txBody>
                  <a:tcPr/>
                </a:tc>
                <a:tc>
                  <a:txBody>
                    <a:bodyPr/>
                    <a:lstStyle/>
                    <a:p>
                      <a:pPr algn="ctr"/>
                      <a:r>
                        <a:rPr lang="tr-TR" sz="3200" dirty="0" smtClean="0"/>
                        <a:t>Riskli Bina</a:t>
                      </a:r>
                      <a:endParaRPr lang="en-US" sz="3200" dirty="0"/>
                    </a:p>
                  </a:txBody>
                  <a:tcPr/>
                </a:tc>
              </a:tr>
            </a:tbl>
          </a:graphicData>
        </a:graphic>
      </p:graphicFrame>
    </p:spTree>
    <p:extLst>
      <p:ext uri="{BB962C8B-B14F-4D97-AF65-F5344CB8AC3E}">
        <p14:creationId xmlns:p14="http://schemas.microsoft.com/office/powerpoint/2010/main" val="31427821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FFFF00"/>
                </a:solidFill>
                <a:effectLst>
                  <a:outerShdw blurRad="38100" dist="38100" dir="2700000" algn="tl">
                    <a:srgbClr val="000000">
                      <a:alpha val="43137"/>
                    </a:srgbClr>
                  </a:outerShdw>
                </a:effectLst>
              </a:rPr>
              <a:t>ARSA KAZANMA</a:t>
            </a:r>
            <a:endParaRPr lang="en-US" b="1" dirty="0">
              <a:solidFill>
                <a:srgbClr val="FFFF00"/>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p:txBody>
          <a:bodyPr/>
          <a:lstStyle/>
          <a:p>
            <a:pPr marL="0" indent="0">
              <a:buNone/>
            </a:pPr>
            <a:r>
              <a:rPr lang="tr-TR" dirty="0" smtClean="0"/>
              <a:t>… </a:t>
            </a:r>
            <a:r>
              <a:rPr lang="en-US" dirty="0" err="1" smtClean="0"/>
              <a:t>Askeri</a:t>
            </a:r>
            <a:r>
              <a:rPr lang="en-US" dirty="0" smtClean="0"/>
              <a:t> </a:t>
            </a:r>
            <a:r>
              <a:rPr lang="en-US" dirty="0" err="1"/>
              <a:t>Yasak</a:t>
            </a:r>
            <a:r>
              <a:rPr lang="en-US" dirty="0"/>
              <a:t> </a:t>
            </a:r>
            <a:r>
              <a:rPr lang="en-US" dirty="0" err="1"/>
              <a:t>Bölgeler</a:t>
            </a:r>
            <a:r>
              <a:rPr lang="en-US" dirty="0"/>
              <a:t> </a:t>
            </a:r>
            <a:r>
              <a:rPr lang="en-US" dirty="0" err="1"/>
              <a:t>ve</a:t>
            </a:r>
            <a:r>
              <a:rPr lang="en-US" dirty="0"/>
              <a:t> </a:t>
            </a:r>
            <a:r>
              <a:rPr lang="en-US" dirty="0" err="1"/>
              <a:t>Güvenlik</a:t>
            </a:r>
            <a:r>
              <a:rPr lang="en-US" dirty="0"/>
              <a:t> </a:t>
            </a:r>
            <a:r>
              <a:rPr lang="en-US" dirty="0" err="1"/>
              <a:t>Bölgeleri</a:t>
            </a:r>
            <a:r>
              <a:rPr lang="en-US" dirty="0"/>
              <a:t> </a:t>
            </a:r>
            <a:r>
              <a:rPr lang="en-US" dirty="0" err="1"/>
              <a:t>Kanunu</a:t>
            </a:r>
            <a:endParaRPr lang="en-US" dirty="0"/>
          </a:p>
          <a:p>
            <a:pPr marL="0" indent="0">
              <a:buNone/>
            </a:pPr>
            <a:r>
              <a:rPr lang="en-US" dirty="0" err="1"/>
              <a:t>kapsamında</a:t>
            </a:r>
            <a:r>
              <a:rPr lang="en-US" dirty="0"/>
              <a:t> </a:t>
            </a:r>
            <a:r>
              <a:rPr lang="en-US" dirty="0" err="1"/>
              <a:t>bulunan</a:t>
            </a:r>
            <a:r>
              <a:rPr lang="en-US" dirty="0"/>
              <a:t> </a:t>
            </a:r>
            <a:r>
              <a:rPr lang="en-US" dirty="0" err="1"/>
              <a:t>yerler</a:t>
            </a:r>
            <a:r>
              <a:rPr lang="en-US" dirty="0"/>
              <a:t> de </a:t>
            </a:r>
            <a:r>
              <a:rPr lang="en-US" dirty="0" err="1"/>
              <a:t>dâhil</a:t>
            </a:r>
            <a:r>
              <a:rPr lang="en-US" dirty="0"/>
              <a:t> </a:t>
            </a:r>
            <a:r>
              <a:rPr lang="en-US" dirty="0" err="1"/>
              <a:t>olmak</a:t>
            </a:r>
            <a:r>
              <a:rPr lang="en-US" dirty="0"/>
              <a:t> </a:t>
            </a:r>
            <a:r>
              <a:rPr lang="en-US" dirty="0" err="1"/>
              <a:t>üzere</a:t>
            </a:r>
            <a:r>
              <a:rPr lang="en-US" dirty="0"/>
              <a:t>, </a:t>
            </a:r>
            <a:r>
              <a:rPr lang="en-US" dirty="0" err="1"/>
              <a:t>riskli</a:t>
            </a:r>
            <a:r>
              <a:rPr lang="en-US" dirty="0"/>
              <a:t> </a:t>
            </a:r>
            <a:r>
              <a:rPr lang="en-US" dirty="0" err="1"/>
              <a:t>alanlarda</a:t>
            </a:r>
            <a:r>
              <a:rPr lang="en-US" dirty="0"/>
              <a:t> </a:t>
            </a:r>
            <a:r>
              <a:rPr lang="en-US" dirty="0" err="1"/>
              <a:t>ve</a:t>
            </a:r>
            <a:r>
              <a:rPr lang="en-US" dirty="0"/>
              <a:t> </a:t>
            </a:r>
            <a:r>
              <a:rPr lang="en-US" dirty="0" err="1"/>
              <a:t>rezerv</a:t>
            </a:r>
            <a:r>
              <a:rPr lang="en-US" dirty="0"/>
              <a:t> </a:t>
            </a:r>
            <a:r>
              <a:rPr lang="en-US" dirty="0" err="1"/>
              <a:t>yapı</a:t>
            </a:r>
            <a:r>
              <a:rPr lang="en-US" dirty="0"/>
              <a:t> </a:t>
            </a:r>
            <a:r>
              <a:rPr lang="en-US" dirty="0" err="1"/>
              <a:t>alanlarında</a:t>
            </a:r>
            <a:r>
              <a:rPr lang="en-US" dirty="0"/>
              <a:t> </a:t>
            </a:r>
            <a:r>
              <a:rPr lang="en-US" dirty="0" err="1"/>
              <a:t>olup</a:t>
            </a:r>
            <a:r>
              <a:rPr lang="en-US" dirty="0"/>
              <a:t> </a:t>
            </a:r>
            <a:r>
              <a:rPr lang="en-US" dirty="0" err="1">
                <a:solidFill>
                  <a:schemeClr val="tx2"/>
                </a:solidFill>
              </a:rPr>
              <a:t>Hazinenin</a:t>
            </a:r>
            <a:r>
              <a:rPr lang="en-US" dirty="0">
                <a:solidFill>
                  <a:schemeClr val="tx2"/>
                </a:solidFill>
              </a:rPr>
              <a:t> </a:t>
            </a:r>
            <a:r>
              <a:rPr lang="en-US" dirty="0" err="1" smtClean="0">
                <a:solidFill>
                  <a:schemeClr val="tx2"/>
                </a:solidFill>
              </a:rPr>
              <a:t>özel</a:t>
            </a:r>
            <a:r>
              <a:rPr lang="tr-TR" dirty="0" smtClean="0">
                <a:solidFill>
                  <a:schemeClr val="tx2"/>
                </a:solidFill>
              </a:rPr>
              <a:t> </a:t>
            </a:r>
            <a:r>
              <a:rPr lang="en-US" dirty="0" err="1" smtClean="0">
                <a:solidFill>
                  <a:schemeClr val="tx2"/>
                </a:solidFill>
              </a:rPr>
              <a:t>mülkiyetinde</a:t>
            </a:r>
            <a:r>
              <a:rPr lang="en-US" dirty="0" smtClean="0">
                <a:solidFill>
                  <a:schemeClr val="tx2"/>
                </a:solidFill>
              </a:rPr>
              <a:t> </a:t>
            </a:r>
            <a:r>
              <a:rPr lang="en-US" dirty="0" err="1">
                <a:solidFill>
                  <a:schemeClr val="tx2"/>
                </a:solidFill>
              </a:rPr>
              <a:t>bulunan</a:t>
            </a:r>
            <a:r>
              <a:rPr lang="en-US" dirty="0"/>
              <a:t> </a:t>
            </a:r>
            <a:r>
              <a:rPr lang="en-US" dirty="0" err="1"/>
              <a:t>taşınmazlardan</a:t>
            </a:r>
            <a:r>
              <a:rPr lang="en-US" dirty="0" smtClean="0"/>
              <a:t>;</a:t>
            </a:r>
            <a:endParaRPr lang="tr-TR" dirty="0" smtClean="0"/>
          </a:p>
          <a:p>
            <a:pPr>
              <a:buFont typeface="Wingdings" pitchFamily="2" charset="2"/>
              <a:buChar char="à"/>
            </a:pPr>
            <a:r>
              <a:rPr lang="en-US" dirty="0" err="1" smtClean="0"/>
              <a:t>Bakanlığın</a:t>
            </a:r>
            <a:r>
              <a:rPr lang="en-US" dirty="0" smtClean="0"/>
              <a:t> </a:t>
            </a:r>
            <a:r>
              <a:rPr lang="en-US" dirty="0" err="1"/>
              <a:t>talebi</a:t>
            </a:r>
            <a:r>
              <a:rPr lang="en-US" dirty="0"/>
              <a:t> </a:t>
            </a:r>
            <a:r>
              <a:rPr lang="en-US" dirty="0" err="1"/>
              <a:t>üzerine</a:t>
            </a:r>
            <a:r>
              <a:rPr lang="en-US" dirty="0"/>
              <a:t> </a:t>
            </a:r>
            <a:r>
              <a:rPr lang="en-US" dirty="0" err="1"/>
              <a:t>TOKİ’ye</a:t>
            </a:r>
            <a:r>
              <a:rPr lang="en-US" dirty="0"/>
              <a:t> </a:t>
            </a:r>
            <a:r>
              <a:rPr lang="en-US" dirty="0" err="1"/>
              <a:t>ve</a:t>
            </a:r>
            <a:r>
              <a:rPr lang="en-US" dirty="0"/>
              <a:t> </a:t>
            </a:r>
            <a:r>
              <a:rPr lang="en-US" dirty="0" err="1"/>
              <a:t>İdareye</a:t>
            </a:r>
            <a:r>
              <a:rPr lang="en-US" dirty="0"/>
              <a:t> </a:t>
            </a:r>
            <a:r>
              <a:rPr lang="en-US" dirty="0" err="1"/>
              <a:t>bedelsiz</a:t>
            </a:r>
            <a:r>
              <a:rPr lang="en-US" dirty="0"/>
              <a:t> </a:t>
            </a:r>
            <a:r>
              <a:rPr lang="en-US" dirty="0" err="1"/>
              <a:t>olarak</a:t>
            </a:r>
            <a:r>
              <a:rPr lang="en-US" dirty="0"/>
              <a:t> </a:t>
            </a:r>
            <a:r>
              <a:rPr lang="en-US" dirty="0" err="1"/>
              <a:t>devredilebilir</a:t>
            </a:r>
            <a:r>
              <a:rPr lang="en-US" dirty="0" smtClean="0"/>
              <a:t>.</a:t>
            </a:r>
            <a:endParaRPr lang="tr-TR" dirty="0" smtClean="0"/>
          </a:p>
          <a:p>
            <a:pPr>
              <a:buFont typeface="Wingdings" pitchFamily="2" charset="2"/>
              <a:buChar char="à"/>
            </a:pPr>
            <a:endParaRPr lang="tr-TR" dirty="0"/>
          </a:p>
          <a:p>
            <a:pPr>
              <a:buFont typeface="Wingdings" pitchFamily="2" charset="2"/>
              <a:buChar char="à"/>
            </a:pPr>
            <a:r>
              <a:rPr lang="en-US" dirty="0" err="1"/>
              <a:t>Hazine</a:t>
            </a:r>
            <a:r>
              <a:rPr lang="en-US" dirty="0"/>
              <a:t> </a:t>
            </a:r>
            <a:r>
              <a:rPr lang="en-US" dirty="0" err="1"/>
              <a:t>dışındaki</a:t>
            </a:r>
            <a:r>
              <a:rPr lang="en-US" dirty="0"/>
              <a:t> </a:t>
            </a:r>
            <a:r>
              <a:rPr lang="en-US" dirty="0" err="1"/>
              <a:t>kamu</a:t>
            </a:r>
            <a:r>
              <a:rPr lang="en-US" dirty="0"/>
              <a:t> </a:t>
            </a:r>
            <a:r>
              <a:rPr lang="en-US" dirty="0" err="1"/>
              <a:t>idarelerinin</a:t>
            </a:r>
            <a:r>
              <a:rPr lang="en-US" dirty="0"/>
              <a:t> </a:t>
            </a:r>
            <a:r>
              <a:rPr lang="en-US" dirty="0" err="1"/>
              <a:t>mülkiyetinde</a:t>
            </a:r>
            <a:r>
              <a:rPr lang="en-US" dirty="0"/>
              <a:t> </a:t>
            </a:r>
            <a:r>
              <a:rPr lang="en-US" dirty="0" err="1"/>
              <a:t>bulunan</a:t>
            </a:r>
            <a:r>
              <a:rPr lang="en-US" dirty="0"/>
              <a:t> </a:t>
            </a:r>
            <a:r>
              <a:rPr lang="en-US" dirty="0" err="1"/>
              <a:t>taşınmazlar</a:t>
            </a:r>
            <a:r>
              <a:rPr lang="en-US" dirty="0" smtClean="0"/>
              <a:t>,</a:t>
            </a:r>
            <a:r>
              <a:rPr lang="tr-TR" dirty="0" smtClean="0"/>
              <a:t> …. </a:t>
            </a:r>
            <a:r>
              <a:rPr lang="en-US" dirty="0" err="1" smtClean="0"/>
              <a:t>TOKİ’ye</a:t>
            </a:r>
            <a:r>
              <a:rPr lang="en-US" dirty="0" smtClean="0"/>
              <a:t> </a:t>
            </a:r>
            <a:r>
              <a:rPr lang="en-US" dirty="0" err="1"/>
              <a:t>ve</a:t>
            </a:r>
            <a:r>
              <a:rPr lang="en-US" dirty="0"/>
              <a:t> </a:t>
            </a:r>
            <a:r>
              <a:rPr lang="en-US" dirty="0" err="1"/>
              <a:t>İdareye</a:t>
            </a:r>
            <a:r>
              <a:rPr lang="en-US" dirty="0"/>
              <a:t> </a:t>
            </a:r>
            <a:r>
              <a:rPr lang="en-US" dirty="0" err="1"/>
              <a:t>bedelsiz</a:t>
            </a:r>
            <a:r>
              <a:rPr lang="en-US" dirty="0"/>
              <a:t> </a:t>
            </a:r>
            <a:r>
              <a:rPr lang="en-US" dirty="0" err="1" smtClean="0"/>
              <a:t>olarak</a:t>
            </a:r>
            <a:r>
              <a:rPr lang="tr-TR" dirty="0" smtClean="0"/>
              <a:t> </a:t>
            </a:r>
            <a:r>
              <a:rPr lang="en-US" dirty="0" err="1" smtClean="0"/>
              <a:t>devredilebilir</a:t>
            </a:r>
            <a:r>
              <a:rPr lang="en-US" dirty="0" smtClean="0"/>
              <a:t>.</a:t>
            </a:r>
            <a:endParaRPr lang="tr-TR" dirty="0" smtClean="0"/>
          </a:p>
          <a:p>
            <a:pPr>
              <a:buFont typeface="Wingdings" pitchFamily="2" charset="2"/>
              <a:buChar char="à"/>
            </a:pPr>
            <a:r>
              <a:rPr lang="tr-TR" dirty="0"/>
              <a:t>Askeri alanlar/orman alanları/meraların imara açılması yeni bir rant anlayışı</a:t>
            </a:r>
            <a:endParaRPr lang="en-US" dirty="0"/>
          </a:p>
          <a:p>
            <a:pPr>
              <a:buFont typeface="Wingdings" pitchFamily="2" charset="2"/>
              <a:buChar char="à"/>
            </a:pPr>
            <a:endParaRPr lang="en-US" dirty="0"/>
          </a:p>
        </p:txBody>
      </p:sp>
    </p:spTree>
    <p:extLst>
      <p:ext uri="{BB962C8B-B14F-4D97-AF65-F5344CB8AC3E}">
        <p14:creationId xmlns:p14="http://schemas.microsoft.com/office/powerpoint/2010/main" val="36562449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6306 sayılı kanunda TOKİ</a:t>
            </a:r>
            <a:endParaRPr lang="en-US" dirty="0"/>
          </a:p>
        </p:txBody>
      </p:sp>
      <p:sp>
        <p:nvSpPr>
          <p:cNvPr id="3" name="İçerik Yer Tutucusu 2"/>
          <p:cNvSpPr>
            <a:spLocks noGrp="1"/>
          </p:cNvSpPr>
          <p:nvPr>
            <p:ph idx="1"/>
          </p:nvPr>
        </p:nvSpPr>
        <p:spPr/>
        <p:txBody>
          <a:bodyPr/>
          <a:lstStyle/>
          <a:p>
            <a:r>
              <a:rPr lang="en-US" sz="3200" dirty="0" err="1"/>
              <a:t>Kanun</a:t>
            </a:r>
            <a:r>
              <a:rPr lang="en-US" sz="3200" dirty="0"/>
              <a:t> TOKİ </a:t>
            </a:r>
            <a:r>
              <a:rPr lang="en-US" sz="3200" dirty="0" err="1"/>
              <a:t>ve</a:t>
            </a:r>
            <a:r>
              <a:rPr lang="en-US" sz="3200" dirty="0"/>
              <a:t> </a:t>
            </a:r>
            <a:r>
              <a:rPr lang="en-US" sz="3200" dirty="0" err="1"/>
              <a:t>idareye</a:t>
            </a:r>
            <a:r>
              <a:rPr lang="en-US" sz="3200" dirty="0"/>
              <a:t> </a:t>
            </a:r>
            <a:r>
              <a:rPr lang="en-US" sz="3200" dirty="0" err="1"/>
              <a:t>ucu</a:t>
            </a:r>
            <a:r>
              <a:rPr lang="en-US" sz="3200" dirty="0"/>
              <a:t> </a:t>
            </a:r>
            <a:r>
              <a:rPr lang="en-US" sz="3200" dirty="0" err="1"/>
              <a:t>açık</a:t>
            </a:r>
            <a:r>
              <a:rPr lang="en-US" sz="3200" dirty="0"/>
              <a:t> </a:t>
            </a:r>
            <a:r>
              <a:rPr lang="en-US" sz="3200" dirty="0" err="1"/>
              <a:t>yetkiler</a:t>
            </a:r>
            <a:r>
              <a:rPr lang="en-US" sz="3200" dirty="0"/>
              <a:t> </a:t>
            </a:r>
            <a:r>
              <a:rPr lang="en-US" sz="3200" dirty="0" err="1"/>
              <a:t>tanıyor</a:t>
            </a:r>
            <a:r>
              <a:rPr lang="en-US" sz="3200" dirty="0"/>
              <a:t>,</a:t>
            </a:r>
          </a:p>
          <a:p>
            <a:r>
              <a:rPr lang="en-US" sz="3200" dirty="0" err="1" smtClean="0"/>
              <a:t>Yürütme</a:t>
            </a:r>
            <a:r>
              <a:rPr lang="en-US" sz="3200" dirty="0" smtClean="0"/>
              <a:t> </a:t>
            </a:r>
            <a:r>
              <a:rPr lang="en-US" sz="3200" dirty="0" err="1"/>
              <a:t>organı</a:t>
            </a:r>
            <a:r>
              <a:rPr lang="en-US" sz="3200" dirty="0"/>
              <a:t> </a:t>
            </a:r>
            <a:r>
              <a:rPr lang="en-US" sz="3200" dirty="0" err="1"/>
              <a:t>kesin</a:t>
            </a:r>
            <a:r>
              <a:rPr lang="en-US" sz="3200" dirty="0"/>
              <a:t> </a:t>
            </a:r>
            <a:r>
              <a:rPr lang="en-US" sz="3200" dirty="0" err="1"/>
              <a:t>kural</a:t>
            </a:r>
            <a:r>
              <a:rPr lang="en-US" sz="3200" dirty="0"/>
              <a:t> </a:t>
            </a:r>
            <a:r>
              <a:rPr lang="en-US" sz="3200" dirty="0" err="1"/>
              <a:t>koyuyor</a:t>
            </a:r>
            <a:r>
              <a:rPr lang="en-US" sz="3200" dirty="0"/>
              <a:t>, </a:t>
            </a:r>
            <a:endParaRPr lang="tr-TR" sz="3200" dirty="0" smtClean="0"/>
          </a:p>
          <a:p>
            <a:r>
              <a:rPr lang="en-US" sz="3200" dirty="0" smtClean="0"/>
              <a:t>Bu </a:t>
            </a:r>
            <a:r>
              <a:rPr lang="en-US" sz="3200" dirty="0" err="1"/>
              <a:t>kanun</a:t>
            </a:r>
            <a:r>
              <a:rPr lang="en-US" sz="3200" dirty="0"/>
              <a:t> </a:t>
            </a:r>
            <a:r>
              <a:rPr lang="en-US" sz="3200" dirty="0" err="1"/>
              <a:t>benzeri</a:t>
            </a:r>
            <a:r>
              <a:rPr lang="en-US" sz="3200" dirty="0"/>
              <a:t> </a:t>
            </a:r>
            <a:r>
              <a:rPr lang="en-US" sz="3200" dirty="0" err="1"/>
              <a:t>tüm</a:t>
            </a:r>
            <a:r>
              <a:rPr lang="en-US" sz="3200" dirty="0"/>
              <a:t> </a:t>
            </a:r>
            <a:r>
              <a:rPr lang="en-US" sz="3200" dirty="0" err="1"/>
              <a:t>kanunlardan</a:t>
            </a:r>
            <a:r>
              <a:rPr lang="en-US" sz="3200" dirty="0"/>
              <a:t> </a:t>
            </a:r>
            <a:r>
              <a:rPr lang="en-US" sz="3200" dirty="0" err="1"/>
              <a:t>üstündür</a:t>
            </a:r>
            <a:r>
              <a:rPr lang="en-US" sz="3200" dirty="0"/>
              <a:t>,</a:t>
            </a:r>
          </a:p>
          <a:p>
            <a:r>
              <a:rPr lang="en-US" sz="3200" dirty="0" err="1" smtClean="0"/>
              <a:t>İhaleye</a:t>
            </a:r>
            <a:r>
              <a:rPr lang="en-US" sz="3200" dirty="0" smtClean="0"/>
              <a:t> </a:t>
            </a:r>
            <a:r>
              <a:rPr lang="en-US" sz="3200" dirty="0" err="1"/>
              <a:t>idare</a:t>
            </a:r>
            <a:r>
              <a:rPr lang="en-US" sz="3200" dirty="0"/>
              <a:t> </a:t>
            </a:r>
            <a:r>
              <a:rPr lang="en-US" sz="3200" dirty="0" err="1"/>
              <a:t>ve</a:t>
            </a:r>
            <a:r>
              <a:rPr lang="en-US" sz="3200" dirty="0"/>
              <a:t> </a:t>
            </a:r>
            <a:r>
              <a:rPr lang="en-US" sz="3200" dirty="0" err="1"/>
              <a:t>TOKİ’nin</a:t>
            </a:r>
            <a:r>
              <a:rPr lang="en-US" sz="3200" dirty="0"/>
              <a:t> </a:t>
            </a:r>
            <a:r>
              <a:rPr lang="en-US" sz="3200" dirty="0" err="1"/>
              <a:t>istek</a:t>
            </a:r>
            <a:r>
              <a:rPr lang="en-US" sz="3200" dirty="0"/>
              <a:t> </a:t>
            </a:r>
            <a:r>
              <a:rPr lang="en-US" sz="3200" dirty="0" err="1"/>
              <a:t>götürdükleri</a:t>
            </a:r>
            <a:r>
              <a:rPr lang="en-US" sz="3200" dirty="0"/>
              <a:t> </a:t>
            </a:r>
            <a:r>
              <a:rPr lang="en-US" sz="3200" dirty="0" err="1" smtClean="0"/>
              <a:t>girebiliyor</a:t>
            </a:r>
            <a:endParaRPr lang="tr-TR" sz="3200" dirty="0"/>
          </a:p>
          <a:p>
            <a:endParaRPr lang="en-US" dirty="0"/>
          </a:p>
        </p:txBody>
      </p:sp>
    </p:spTree>
    <p:extLst>
      <p:ext uri="{BB962C8B-B14F-4D97-AF65-F5344CB8AC3E}">
        <p14:creationId xmlns:p14="http://schemas.microsoft.com/office/powerpoint/2010/main" val="41465070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RİSKLİ ALAN </a:t>
            </a:r>
            <a:r>
              <a:rPr lang="tr-TR" dirty="0" smtClean="0">
                <a:sym typeface="Wingdings" panose="05000000000000000000" pitchFamily="2" charset="2"/>
              </a:rPr>
              <a:t> </a:t>
            </a:r>
            <a:r>
              <a:rPr lang="tr-TR" dirty="0" smtClean="0"/>
              <a:t> REZERV ALAN</a:t>
            </a:r>
            <a:endParaRPr lang="en-US" dirty="0"/>
          </a:p>
        </p:txBody>
      </p:sp>
      <p:sp>
        <p:nvSpPr>
          <p:cNvPr id="3" name="İçerik Yer Tutucusu 2"/>
          <p:cNvSpPr>
            <a:spLocks noGrp="1"/>
          </p:cNvSpPr>
          <p:nvPr>
            <p:ph idx="1"/>
          </p:nvPr>
        </p:nvSpPr>
        <p:spPr/>
        <p:txBody>
          <a:bodyPr/>
          <a:lstStyle/>
          <a:p>
            <a:r>
              <a:rPr lang="tr-TR" sz="2800" dirty="0"/>
              <a:t>Riskli Alanların belirlenmesine ilişkin bilimsel kriterlerin yeterli ölçüde dikkate alınmadan yapılacağı</a:t>
            </a:r>
          </a:p>
          <a:p>
            <a:r>
              <a:rPr lang="tr-TR" sz="2800" dirty="0" smtClean="0"/>
              <a:t>Riskli alan</a:t>
            </a:r>
            <a:r>
              <a:rPr lang="tr-TR" sz="2800" dirty="0" smtClean="0">
                <a:sym typeface="Wingdings" panose="05000000000000000000" pitchFamily="2" charset="2"/>
              </a:rPr>
              <a:t> jeolojik açıdan mı?</a:t>
            </a:r>
          </a:p>
          <a:p>
            <a:r>
              <a:rPr lang="tr-TR" sz="2800" dirty="0" smtClean="0">
                <a:sym typeface="Wingdings" panose="05000000000000000000" pitchFamily="2" charset="2"/>
              </a:rPr>
              <a:t>Bir bölgedeki binaların tümünün riskli olması mı?</a:t>
            </a:r>
            <a:endParaRPr lang="tr-TR" sz="2800" dirty="0" smtClean="0"/>
          </a:p>
          <a:p>
            <a:endParaRPr lang="tr-TR" sz="2800" dirty="0"/>
          </a:p>
          <a:p>
            <a:r>
              <a:rPr lang="tr-TR" sz="2800" dirty="0" smtClean="0"/>
              <a:t>Rezerv </a:t>
            </a:r>
            <a:r>
              <a:rPr lang="tr-TR" sz="2800" dirty="0"/>
              <a:t>yapı alanların daha çok kamu – hazine </a:t>
            </a:r>
            <a:r>
              <a:rPr lang="tr-TR" sz="2800" dirty="0" smtClean="0"/>
              <a:t>arazileri</a:t>
            </a:r>
          </a:p>
          <a:p>
            <a:endParaRPr lang="tr-TR" sz="2800" dirty="0"/>
          </a:p>
          <a:p>
            <a:r>
              <a:rPr lang="tr-TR" sz="2800" dirty="0" smtClean="0"/>
              <a:t>SEL-HEYELAN-YANGIN-ÇIĞ- İNSAN KAYNAKLI AFETLER….</a:t>
            </a:r>
            <a:endParaRPr lang="tr-TR" sz="2800" dirty="0"/>
          </a:p>
          <a:p>
            <a:endParaRPr lang="tr-TR" sz="2800" dirty="0"/>
          </a:p>
          <a:p>
            <a:endParaRPr lang="en-US" dirty="0"/>
          </a:p>
        </p:txBody>
      </p:sp>
    </p:spTree>
    <p:extLst>
      <p:ext uri="{BB962C8B-B14F-4D97-AF65-F5344CB8AC3E}">
        <p14:creationId xmlns:p14="http://schemas.microsoft.com/office/powerpoint/2010/main" val="13920417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Siyaset - ticaret</a:t>
            </a:r>
            <a:endParaRPr lang="en-US" dirty="0"/>
          </a:p>
        </p:txBody>
      </p:sp>
      <p:sp>
        <p:nvSpPr>
          <p:cNvPr id="3" name="İçerik Yer Tutucusu 2"/>
          <p:cNvSpPr>
            <a:spLocks noGrp="1"/>
          </p:cNvSpPr>
          <p:nvPr>
            <p:ph idx="1"/>
          </p:nvPr>
        </p:nvSpPr>
        <p:spPr>
          <a:xfrm>
            <a:off x="467544" y="764704"/>
            <a:ext cx="8568952" cy="6012669"/>
          </a:xfrm>
        </p:spPr>
        <p:txBody>
          <a:bodyPr/>
          <a:lstStyle/>
          <a:p>
            <a:r>
              <a:rPr lang="en-US" dirty="0" err="1">
                <a:effectLst/>
              </a:rPr>
              <a:t>Soma’da</a:t>
            </a:r>
            <a:r>
              <a:rPr lang="en-US" dirty="0">
                <a:effectLst/>
              </a:rPr>
              <a:t> </a:t>
            </a:r>
            <a:r>
              <a:rPr lang="en-US" dirty="0" err="1">
                <a:solidFill>
                  <a:srgbClr val="FFFF00"/>
                </a:solidFill>
                <a:effectLst/>
              </a:rPr>
              <a:t>ticaret-siyaset</a:t>
            </a:r>
            <a:r>
              <a:rPr lang="en-US" dirty="0">
                <a:effectLst/>
              </a:rPr>
              <a:t> </a:t>
            </a:r>
            <a:r>
              <a:rPr lang="en-US" dirty="0" err="1">
                <a:effectLst/>
              </a:rPr>
              <a:t>ilişkisinin</a:t>
            </a:r>
            <a:r>
              <a:rPr lang="en-US" dirty="0">
                <a:effectLst/>
              </a:rPr>
              <a:t> </a:t>
            </a:r>
            <a:r>
              <a:rPr lang="en-US" dirty="0" err="1">
                <a:effectLst/>
              </a:rPr>
              <a:t>patladığı</a:t>
            </a:r>
            <a:r>
              <a:rPr lang="en-US" dirty="0">
                <a:effectLst/>
              </a:rPr>
              <a:t> </a:t>
            </a:r>
            <a:r>
              <a:rPr lang="en-US" dirty="0" err="1">
                <a:effectLst/>
              </a:rPr>
              <a:t>faciadan</a:t>
            </a:r>
            <a:r>
              <a:rPr lang="en-US" dirty="0">
                <a:effectLst/>
              </a:rPr>
              <a:t> </a:t>
            </a:r>
            <a:r>
              <a:rPr lang="en-US" dirty="0" err="1">
                <a:effectLst/>
              </a:rPr>
              <a:t>sonra</a:t>
            </a:r>
            <a:r>
              <a:rPr lang="en-US" dirty="0">
                <a:effectLst/>
              </a:rPr>
              <a:t> </a:t>
            </a:r>
            <a:r>
              <a:rPr lang="en-US" dirty="0" err="1">
                <a:effectLst/>
              </a:rPr>
              <a:t>madenin</a:t>
            </a:r>
            <a:r>
              <a:rPr lang="en-US" dirty="0">
                <a:effectLst/>
              </a:rPr>
              <a:t> </a:t>
            </a:r>
            <a:r>
              <a:rPr lang="en-US" dirty="0" err="1">
                <a:effectLst/>
              </a:rPr>
              <a:t>sahibi</a:t>
            </a:r>
            <a:r>
              <a:rPr lang="en-US" dirty="0">
                <a:effectLst/>
              </a:rPr>
              <a:t> </a:t>
            </a:r>
            <a:r>
              <a:rPr lang="en-US" dirty="0" err="1">
                <a:effectLst/>
              </a:rPr>
              <a:t>olan</a:t>
            </a:r>
            <a:r>
              <a:rPr lang="en-US" dirty="0">
                <a:effectLst/>
              </a:rPr>
              <a:t> Soma </a:t>
            </a:r>
            <a:r>
              <a:rPr lang="en-US" dirty="0" err="1">
                <a:effectLst/>
              </a:rPr>
              <a:t>Holding’in</a:t>
            </a:r>
            <a:r>
              <a:rPr lang="en-US" dirty="0">
                <a:effectLst/>
              </a:rPr>
              <a:t> İstanbul </a:t>
            </a:r>
            <a:r>
              <a:rPr lang="en-US" dirty="0" err="1">
                <a:effectLst/>
              </a:rPr>
              <a:t>Maslak’ta</a:t>
            </a:r>
            <a:r>
              <a:rPr lang="en-US" dirty="0">
                <a:effectLst/>
              </a:rPr>
              <a:t> </a:t>
            </a:r>
            <a:r>
              <a:rPr lang="en-US" dirty="0" err="1">
                <a:effectLst/>
              </a:rPr>
              <a:t>yükselttiği</a:t>
            </a:r>
            <a:r>
              <a:rPr lang="en-US" dirty="0">
                <a:effectLst/>
              </a:rPr>
              <a:t> Spine Tower </a:t>
            </a:r>
            <a:r>
              <a:rPr lang="en-US" dirty="0" err="1">
                <a:effectLst/>
              </a:rPr>
              <a:t>isimli</a:t>
            </a:r>
            <a:r>
              <a:rPr lang="en-US" dirty="0">
                <a:effectLst/>
              </a:rPr>
              <a:t> </a:t>
            </a:r>
            <a:r>
              <a:rPr lang="en-US" dirty="0" err="1">
                <a:effectLst/>
              </a:rPr>
              <a:t>gökdelen</a:t>
            </a:r>
            <a:r>
              <a:rPr lang="en-US" dirty="0">
                <a:effectLst/>
              </a:rPr>
              <a:t> </a:t>
            </a:r>
            <a:r>
              <a:rPr lang="en-US" dirty="0" err="1">
                <a:effectLst/>
              </a:rPr>
              <a:t>vicdanlarda</a:t>
            </a:r>
            <a:r>
              <a:rPr lang="en-US" dirty="0">
                <a:effectLst/>
              </a:rPr>
              <a:t> </a:t>
            </a:r>
            <a:r>
              <a:rPr lang="en-US" dirty="0" err="1">
                <a:effectLst/>
              </a:rPr>
              <a:t>büyük</a:t>
            </a:r>
            <a:r>
              <a:rPr lang="en-US" dirty="0">
                <a:effectLst/>
              </a:rPr>
              <a:t> </a:t>
            </a:r>
            <a:r>
              <a:rPr lang="en-US" dirty="0" err="1">
                <a:effectLst/>
              </a:rPr>
              <a:t>yara</a:t>
            </a:r>
            <a:r>
              <a:rPr lang="en-US" dirty="0">
                <a:effectLst/>
              </a:rPr>
              <a:t> </a:t>
            </a:r>
            <a:r>
              <a:rPr lang="en-US" dirty="0" err="1">
                <a:effectLst/>
              </a:rPr>
              <a:t>açtı</a:t>
            </a:r>
            <a:r>
              <a:rPr lang="en-US" dirty="0">
                <a:effectLst/>
              </a:rPr>
              <a:t>. </a:t>
            </a:r>
            <a:r>
              <a:rPr lang="en-US" dirty="0" err="1">
                <a:effectLst/>
              </a:rPr>
              <a:t>Hükümete</a:t>
            </a:r>
            <a:r>
              <a:rPr lang="en-US" dirty="0">
                <a:effectLst/>
              </a:rPr>
              <a:t> </a:t>
            </a:r>
            <a:r>
              <a:rPr lang="en-US" dirty="0" err="1">
                <a:effectLst/>
              </a:rPr>
              <a:t>yakın</a:t>
            </a:r>
            <a:r>
              <a:rPr lang="en-US" dirty="0">
                <a:effectLst/>
              </a:rPr>
              <a:t> </a:t>
            </a:r>
            <a:r>
              <a:rPr lang="en-US" dirty="0" err="1">
                <a:effectLst/>
              </a:rPr>
              <a:t>bir</a:t>
            </a:r>
            <a:r>
              <a:rPr lang="en-US" dirty="0">
                <a:effectLst/>
              </a:rPr>
              <a:t> </a:t>
            </a:r>
            <a:r>
              <a:rPr lang="en-US" dirty="0" err="1">
                <a:effectLst/>
              </a:rPr>
              <a:t>gazete</a:t>
            </a:r>
            <a:r>
              <a:rPr lang="en-US" dirty="0">
                <a:effectLst/>
              </a:rPr>
              <a:t>, 47 </a:t>
            </a:r>
            <a:r>
              <a:rPr lang="en-US" dirty="0" err="1">
                <a:effectLst/>
              </a:rPr>
              <a:t>katlı</a:t>
            </a:r>
            <a:r>
              <a:rPr lang="en-US" dirty="0">
                <a:effectLst/>
              </a:rPr>
              <a:t> </a:t>
            </a:r>
            <a:r>
              <a:rPr lang="en-US" dirty="0" err="1">
                <a:effectLst/>
              </a:rPr>
              <a:t>binanın</a:t>
            </a:r>
            <a:r>
              <a:rPr lang="en-US" dirty="0">
                <a:effectLst/>
              </a:rPr>
              <a:t> 27 </a:t>
            </a:r>
            <a:r>
              <a:rPr lang="en-US" dirty="0" err="1">
                <a:effectLst/>
              </a:rPr>
              <a:t>katının</a:t>
            </a:r>
            <a:r>
              <a:rPr lang="en-US" dirty="0">
                <a:effectLst/>
              </a:rPr>
              <a:t> </a:t>
            </a:r>
            <a:r>
              <a:rPr lang="en-US" dirty="0" err="1">
                <a:effectLst/>
              </a:rPr>
              <a:t>kaçak</a:t>
            </a:r>
            <a:r>
              <a:rPr lang="en-US" dirty="0">
                <a:effectLst/>
              </a:rPr>
              <a:t> </a:t>
            </a:r>
            <a:r>
              <a:rPr lang="en-US" dirty="0" err="1">
                <a:effectLst/>
              </a:rPr>
              <a:t>olduğuna</a:t>
            </a:r>
            <a:r>
              <a:rPr lang="en-US" dirty="0">
                <a:effectLst/>
              </a:rPr>
              <a:t> </a:t>
            </a:r>
            <a:r>
              <a:rPr lang="en-US" dirty="0" err="1">
                <a:effectLst/>
              </a:rPr>
              <a:t>dair</a:t>
            </a:r>
            <a:r>
              <a:rPr lang="en-US" dirty="0">
                <a:effectLst/>
              </a:rPr>
              <a:t> </a:t>
            </a:r>
            <a:r>
              <a:rPr lang="en-US" dirty="0" err="1">
                <a:effectLst/>
              </a:rPr>
              <a:t>manşet</a:t>
            </a:r>
            <a:r>
              <a:rPr lang="en-US" dirty="0">
                <a:effectLst/>
              </a:rPr>
              <a:t> </a:t>
            </a:r>
            <a:r>
              <a:rPr lang="en-US" dirty="0" err="1">
                <a:effectLst/>
              </a:rPr>
              <a:t>attı</a:t>
            </a:r>
            <a:r>
              <a:rPr lang="en-US" dirty="0">
                <a:effectLst/>
              </a:rPr>
              <a:t>. </a:t>
            </a:r>
            <a:endParaRPr lang="tr-TR" dirty="0" smtClean="0">
              <a:effectLst/>
            </a:endParaRPr>
          </a:p>
          <a:p>
            <a:r>
              <a:rPr lang="en-US" dirty="0" err="1" smtClean="0">
                <a:effectLst/>
              </a:rPr>
              <a:t>Projede</a:t>
            </a:r>
            <a:r>
              <a:rPr lang="en-US" dirty="0" smtClean="0">
                <a:effectLst/>
              </a:rPr>
              <a:t> </a:t>
            </a:r>
            <a:r>
              <a:rPr lang="en-US" u="sng" dirty="0">
                <a:solidFill>
                  <a:srgbClr val="FFFF00"/>
                </a:solidFill>
                <a:effectLst/>
              </a:rPr>
              <a:t>50 bin </a:t>
            </a:r>
            <a:r>
              <a:rPr lang="en-US" u="sng" dirty="0" err="1">
                <a:solidFill>
                  <a:srgbClr val="FFFF00"/>
                </a:solidFill>
                <a:effectLst/>
              </a:rPr>
              <a:t>metrekare</a:t>
            </a:r>
            <a:r>
              <a:rPr lang="en-US" u="sng" dirty="0">
                <a:solidFill>
                  <a:srgbClr val="FFFF00"/>
                </a:solidFill>
                <a:effectLst/>
              </a:rPr>
              <a:t> </a:t>
            </a:r>
            <a:r>
              <a:rPr lang="en-US" u="sng" dirty="0" err="1">
                <a:solidFill>
                  <a:srgbClr val="FFFF00"/>
                </a:solidFill>
                <a:effectLst/>
              </a:rPr>
              <a:t>olan</a:t>
            </a:r>
            <a:r>
              <a:rPr lang="en-US" u="sng" dirty="0">
                <a:solidFill>
                  <a:srgbClr val="FFFF00"/>
                </a:solidFill>
                <a:effectLst/>
              </a:rPr>
              <a:t> </a:t>
            </a:r>
            <a:r>
              <a:rPr lang="en-US" u="sng" dirty="0" err="1">
                <a:solidFill>
                  <a:srgbClr val="FFFF00"/>
                </a:solidFill>
                <a:effectLst/>
              </a:rPr>
              <a:t>imar</a:t>
            </a:r>
            <a:r>
              <a:rPr lang="en-US" u="sng" dirty="0">
                <a:solidFill>
                  <a:srgbClr val="FFFF00"/>
                </a:solidFill>
                <a:effectLst/>
              </a:rPr>
              <a:t> </a:t>
            </a:r>
            <a:r>
              <a:rPr lang="en-US" u="sng" dirty="0" err="1">
                <a:solidFill>
                  <a:srgbClr val="FFFF00"/>
                </a:solidFill>
                <a:effectLst/>
              </a:rPr>
              <a:t>hakkı</a:t>
            </a:r>
            <a:r>
              <a:rPr lang="en-US" u="sng" dirty="0">
                <a:solidFill>
                  <a:srgbClr val="FFFF00"/>
                </a:solidFill>
                <a:effectLst/>
              </a:rPr>
              <a:t> 145 bine </a:t>
            </a:r>
            <a:r>
              <a:rPr lang="en-US" u="sng" dirty="0" err="1">
                <a:solidFill>
                  <a:srgbClr val="FFFF00"/>
                </a:solidFill>
                <a:effectLst/>
              </a:rPr>
              <a:t>çıkarılmış</a:t>
            </a:r>
            <a:r>
              <a:rPr lang="en-US" u="sng" dirty="0">
                <a:solidFill>
                  <a:srgbClr val="FFFF00"/>
                </a:solidFill>
                <a:effectLst/>
              </a:rPr>
              <a:t>. </a:t>
            </a:r>
            <a:r>
              <a:rPr lang="en-US" u="sng" dirty="0" err="1">
                <a:solidFill>
                  <a:srgbClr val="FFFF00"/>
                </a:solidFill>
                <a:effectLst/>
              </a:rPr>
              <a:t>Yüzde</a:t>
            </a:r>
            <a:r>
              <a:rPr lang="en-US" u="sng" dirty="0">
                <a:solidFill>
                  <a:srgbClr val="FFFF00"/>
                </a:solidFill>
                <a:effectLst/>
              </a:rPr>
              <a:t> 54’lük </a:t>
            </a:r>
            <a:r>
              <a:rPr lang="en-US" u="sng" dirty="0" err="1">
                <a:solidFill>
                  <a:srgbClr val="FFFF00"/>
                </a:solidFill>
                <a:effectLst/>
              </a:rPr>
              <a:t>yeşil</a:t>
            </a:r>
            <a:r>
              <a:rPr lang="en-US" u="sng" dirty="0">
                <a:solidFill>
                  <a:srgbClr val="FFFF00"/>
                </a:solidFill>
                <a:effectLst/>
              </a:rPr>
              <a:t> </a:t>
            </a:r>
            <a:r>
              <a:rPr lang="en-US" u="sng" dirty="0" err="1">
                <a:solidFill>
                  <a:srgbClr val="FFFF00"/>
                </a:solidFill>
                <a:effectLst/>
              </a:rPr>
              <a:t>alan</a:t>
            </a:r>
            <a:r>
              <a:rPr lang="en-US" u="sng" dirty="0">
                <a:solidFill>
                  <a:srgbClr val="FFFF00"/>
                </a:solidFill>
                <a:effectLst/>
              </a:rPr>
              <a:t> da </a:t>
            </a:r>
            <a:r>
              <a:rPr lang="en-US" u="sng" dirty="0" err="1">
                <a:solidFill>
                  <a:srgbClr val="FFFF00"/>
                </a:solidFill>
                <a:effectLst/>
              </a:rPr>
              <a:t>yüzde</a:t>
            </a:r>
            <a:r>
              <a:rPr lang="en-US" u="sng" dirty="0">
                <a:solidFill>
                  <a:srgbClr val="FFFF00"/>
                </a:solidFill>
                <a:effectLst/>
              </a:rPr>
              <a:t> 25’e </a:t>
            </a:r>
            <a:r>
              <a:rPr lang="en-US" u="sng" dirty="0" err="1">
                <a:solidFill>
                  <a:srgbClr val="FFFF00"/>
                </a:solidFill>
                <a:effectLst/>
              </a:rPr>
              <a:t>düşürülmüş</a:t>
            </a:r>
            <a:r>
              <a:rPr lang="en-US" dirty="0">
                <a:effectLst/>
              </a:rPr>
              <a:t>. </a:t>
            </a:r>
            <a:endParaRPr lang="tr-TR" dirty="0" smtClean="0">
              <a:effectLst/>
            </a:endParaRPr>
          </a:p>
          <a:p>
            <a:r>
              <a:rPr lang="en-US" dirty="0" smtClean="0">
                <a:effectLst/>
              </a:rPr>
              <a:t>Soma </a:t>
            </a:r>
            <a:r>
              <a:rPr lang="en-US" dirty="0" err="1">
                <a:effectLst/>
              </a:rPr>
              <a:t>faciası</a:t>
            </a:r>
            <a:r>
              <a:rPr lang="en-US" dirty="0">
                <a:effectLst/>
              </a:rPr>
              <a:t> </a:t>
            </a:r>
            <a:r>
              <a:rPr lang="en-US" dirty="0" err="1">
                <a:effectLst/>
              </a:rPr>
              <a:t>olmasaydı</a:t>
            </a:r>
            <a:r>
              <a:rPr lang="en-US" dirty="0">
                <a:effectLst/>
              </a:rPr>
              <a:t>, </a:t>
            </a:r>
            <a:r>
              <a:rPr lang="en-US" dirty="0" err="1">
                <a:effectLst/>
              </a:rPr>
              <a:t>ölüm</a:t>
            </a:r>
            <a:r>
              <a:rPr lang="en-US" dirty="0">
                <a:effectLst/>
              </a:rPr>
              <a:t> </a:t>
            </a:r>
            <a:r>
              <a:rPr lang="en-US" dirty="0" err="1">
                <a:effectLst/>
              </a:rPr>
              <a:t>madeninin</a:t>
            </a:r>
            <a:r>
              <a:rPr lang="en-US" dirty="0">
                <a:effectLst/>
              </a:rPr>
              <a:t> </a:t>
            </a:r>
            <a:r>
              <a:rPr lang="en-US" dirty="0" err="1">
                <a:effectLst/>
              </a:rPr>
              <a:t>sahibi</a:t>
            </a:r>
            <a:r>
              <a:rPr lang="en-US" dirty="0">
                <a:effectLst/>
              </a:rPr>
              <a:t> Alp </a:t>
            </a:r>
            <a:r>
              <a:rPr lang="en-US" dirty="0" err="1">
                <a:effectLst/>
              </a:rPr>
              <a:t>Gürkan’ın</a:t>
            </a:r>
            <a:r>
              <a:rPr lang="en-US" dirty="0">
                <a:effectLst/>
              </a:rPr>
              <a:t> </a:t>
            </a:r>
            <a:r>
              <a:rPr lang="en-US" dirty="0" err="1">
                <a:effectLst/>
              </a:rPr>
              <a:t>usulsüz</a:t>
            </a:r>
            <a:r>
              <a:rPr lang="en-US" dirty="0">
                <a:effectLst/>
              </a:rPr>
              <a:t> </a:t>
            </a:r>
            <a:r>
              <a:rPr lang="en-US" dirty="0" err="1">
                <a:effectLst/>
              </a:rPr>
              <a:t>binası</a:t>
            </a:r>
            <a:r>
              <a:rPr lang="en-US" dirty="0">
                <a:effectLst/>
              </a:rPr>
              <a:t> </a:t>
            </a:r>
            <a:r>
              <a:rPr lang="en-US" dirty="0" err="1">
                <a:effectLst/>
              </a:rPr>
              <a:t>aynı</a:t>
            </a:r>
            <a:r>
              <a:rPr lang="en-US" dirty="0">
                <a:effectLst/>
              </a:rPr>
              <a:t> </a:t>
            </a:r>
            <a:r>
              <a:rPr lang="en-US" dirty="0" err="1">
                <a:effectLst/>
              </a:rPr>
              <a:t>gazeteye</a:t>
            </a:r>
            <a:r>
              <a:rPr lang="en-US" dirty="0">
                <a:effectLst/>
              </a:rPr>
              <a:t> </a:t>
            </a:r>
            <a:r>
              <a:rPr lang="en-US" dirty="0" err="1">
                <a:effectLst/>
              </a:rPr>
              <a:t>manşet</a:t>
            </a:r>
            <a:r>
              <a:rPr lang="en-US" dirty="0">
                <a:effectLst/>
              </a:rPr>
              <a:t> </a:t>
            </a:r>
            <a:r>
              <a:rPr lang="en-US" dirty="0" err="1">
                <a:effectLst/>
              </a:rPr>
              <a:t>olacak</a:t>
            </a:r>
            <a:r>
              <a:rPr lang="en-US" dirty="0">
                <a:effectLst/>
              </a:rPr>
              <a:t> </a:t>
            </a:r>
            <a:r>
              <a:rPr lang="en-US" dirty="0" err="1">
                <a:effectLst/>
              </a:rPr>
              <a:t>mıydı</a:t>
            </a:r>
            <a:r>
              <a:rPr lang="en-US" dirty="0">
                <a:effectLst/>
              </a:rPr>
              <a:t>? </a:t>
            </a:r>
            <a:endParaRPr lang="tr-TR" dirty="0" smtClean="0">
              <a:effectLst/>
            </a:endParaRPr>
          </a:p>
          <a:p>
            <a:r>
              <a:rPr lang="en-US" dirty="0" err="1" smtClean="0">
                <a:effectLst/>
              </a:rPr>
              <a:t>İstanbul’da</a:t>
            </a:r>
            <a:r>
              <a:rPr lang="en-US" dirty="0">
                <a:effectLst/>
              </a:rPr>
              <a:t>, </a:t>
            </a:r>
            <a:r>
              <a:rPr lang="en-US" dirty="0" err="1">
                <a:effectLst/>
              </a:rPr>
              <a:t>işçilerini</a:t>
            </a:r>
            <a:r>
              <a:rPr lang="en-US" dirty="0">
                <a:effectLst/>
              </a:rPr>
              <a:t> </a:t>
            </a:r>
            <a:r>
              <a:rPr lang="en-US" dirty="0" err="1">
                <a:effectLst/>
              </a:rPr>
              <a:t>ölüme</a:t>
            </a:r>
            <a:r>
              <a:rPr lang="en-US" dirty="0">
                <a:effectLst/>
              </a:rPr>
              <a:t> </a:t>
            </a:r>
            <a:r>
              <a:rPr lang="en-US" dirty="0" err="1">
                <a:effectLst/>
              </a:rPr>
              <a:t>sürükleyen</a:t>
            </a:r>
            <a:r>
              <a:rPr lang="en-US" dirty="0">
                <a:effectLst/>
              </a:rPr>
              <a:t> </a:t>
            </a:r>
            <a:r>
              <a:rPr lang="en-US" dirty="0" err="1">
                <a:effectLst/>
              </a:rPr>
              <a:t>bir</a:t>
            </a:r>
            <a:r>
              <a:rPr lang="en-US" dirty="0">
                <a:effectLst/>
              </a:rPr>
              <a:t> </a:t>
            </a:r>
            <a:r>
              <a:rPr lang="en-US" dirty="0" err="1">
                <a:effectLst/>
              </a:rPr>
              <a:t>sermaye</a:t>
            </a:r>
            <a:r>
              <a:rPr lang="en-US" dirty="0">
                <a:effectLst/>
              </a:rPr>
              <a:t> </a:t>
            </a:r>
            <a:r>
              <a:rPr lang="en-US" dirty="0" err="1">
                <a:effectLst/>
              </a:rPr>
              <a:t>grubunun</a:t>
            </a:r>
            <a:r>
              <a:rPr lang="en-US" dirty="0">
                <a:effectLst/>
              </a:rPr>
              <a:t> </a:t>
            </a:r>
            <a:r>
              <a:rPr lang="en-US" dirty="0" err="1">
                <a:effectLst/>
              </a:rPr>
              <a:t>diktiği</a:t>
            </a:r>
            <a:r>
              <a:rPr lang="en-US" dirty="0">
                <a:effectLst/>
              </a:rPr>
              <a:t> </a:t>
            </a:r>
            <a:r>
              <a:rPr lang="en-US" dirty="0" err="1">
                <a:effectLst/>
              </a:rPr>
              <a:t>gökdelen</a:t>
            </a:r>
            <a:r>
              <a:rPr lang="en-US" dirty="0">
                <a:effectLst/>
              </a:rPr>
              <a:t> </a:t>
            </a:r>
            <a:r>
              <a:rPr lang="en-US" dirty="0" err="1">
                <a:effectLst/>
              </a:rPr>
              <a:t>gibi</a:t>
            </a:r>
            <a:r>
              <a:rPr lang="en-US" dirty="0">
                <a:effectLst/>
              </a:rPr>
              <a:t> </a:t>
            </a:r>
            <a:r>
              <a:rPr lang="en-US" dirty="0" err="1">
                <a:effectLst/>
              </a:rPr>
              <a:t>çok</a:t>
            </a:r>
            <a:r>
              <a:rPr lang="en-US" dirty="0">
                <a:effectLst/>
              </a:rPr>
              <a:t> </a:t>
            </a:r>
            <a:r>
              <a:rPr lang="en-US" dirty="0" err="1">
                <a:effectLst/>
              </a:rPr>
              <a:t>sayıda</a:t>
            </a:r>
            <a:r>
              <a:rPr lang="en-US" dirty="0">
                <a:effectLst/>
              </a:rPr>
              <a:t> </a:t>
            </a:r>
            <a:r>
              <a:rPr lang="en-US" dirty="0" err="1">
                <a:effectLst/>
              </a:rPr>
              <a:t>bina</a:t>
            </a:r>
            <a:r>
              <a:rPr lang="en-US" dirty="0">
                <a:effectLst/>
              </a:rPr>
              <a:t> </a:t>
            </a:r>
            <a:r>
              <a:rPr lang="en-US" dirty="0" err="1">
                <a:effectLst/>
              </a:rPr>
              <a:t>bulunuyor</a:t>
            </a:r>
            <a:r>
              <a:rPr lang="en-US" dirty="0">
                <a:effectLst/>
              </a:rPr>
              <a:t>. </a:t>
            </a:r>
            <a:endParaRPr lang="tr-TR" dirty="0" smtClean="0">
              <a:effectLst/>
            </a:endParaRPr>
          </a:p>
          <a:p>
            <a:r>
              <a:rPr lang="en-US" b="1" dirty="0" err="1" smtClean="0">
                <a:solidFill>
                  <a:srgbClr val="FFFF00"/>
                </a:solidFill>
                <a:effectLst>
                  <a:outerShdw blurRad="38100" dist="38100" dir="2700000" algn="tl">
                    <a:srgbClr val="000000">
                      <a:alpha val="43137"/>
                    </a:srgbClr>
                  </a:outerShdw>
                </a:effectLst>
              </a:rPr>
              <a:t>Trafiği</a:t>
            </a:r>
            <a:r>
              <a:rPr lang="en-US" b="1" dirty="0" smtClean="0">
                <a:solidFill>
                  <a:srgbClr val="FFFF00"/>
                </a:solidFill>
                <a:effectLst>
                  <a:outerShdw blurRad="38100" dist="38100" dir="2700000" algn="tl">
                    <a:srgbClr val="000000">
                      <a:alpha val="43137"/>
                    </a:srgbClr>
                  </a:outerShdw>
                </a:effectLst>
              </a:rPr>
              <a:t> </a:t>
            </a:r>
            <a:r>
              <a:rPr lang="en-US" b="1" dirty="0" err="1">
                <a:solidFill>
                  <a:srgbClr val="FFFF00"/>
                </a:solidFill>
                <a:effectLst>
                  <a:outerShdw blurRad="38100" dist="38100" dir="2700000" algn="tl">
                    <a:srgbClr val="000000">
                      <a:alpha val="43137"/>
                    </a:srgbClr>
                  </a:outerShdw>
                </a:effectLst>
              </a:rPr>
              <a:t>kilitleyen</a:t>
            </a:r>
            <a:r>
              <a:rPr lang="en-US" b="1" dirty="0">
                <a:solidFill>
                  <a:srgbClr val="FFFF00"/>
                </a:solidFill>
                <a:effectLst>
                  <a:outerShdw blurRad="38100" dist="38100" dir="2700000" algn="tl">
                    <a:srgbClr val="000000">
                      <a:alpha val="43137"/>
                    </a:srgbClr>
                  </a:outerShdw>
                </a:effectLst>
              </a:rPr>
              <a:t>, </a:t>
            </a:r>
            <a:r>
              <a:rPr lang="en-US" b="1" dirty="0" err="1">
                <a:solidFill>
                  <a:srgbClr val="FFFF00"/>
                </a:solidFill>
                <a:effectLst>
                  <a:outerShdw blurRad="38100" dist="38100" dir="2700000" algn="tl">
                    <a:srgbClr val="000000">
                      <a:alpha val="43137"/>
                    </a:srgbClr>
                  </a:outerShdw>
                </a:effectLst>
              </a:rPr>
              <a:t>iklimi</a:t>
            </a:r>
            <a:r>
              <a:rPr lang="en-US" b="1" dirty="0">
                <a:solidFill>
                  <a:srgbClr val="FFFF00"/>
                </a:solidFill>
                <a:effectLst>
                  <a:outerShdw blurRad="38100" dist="38100" dir="2700000" algn="tl">
                    <a:srgbClr val="000000">
                      <a:alpha val="43137"/>
                    </a:srgbClr>
                  </a:outerShdw>
                </a:effectLst>
              </a:rPr>
              <a:t> </a:t>
            </a:r>
            <a:r>
              <a:rPr lang="en-US" b="1" dirty="0" err="1">
                <a:solidFill>
                  <a:srgbClr val="FFFF00"/>
                </a:solidFill>
                <a:effectLst>
                  <a:outerShdw blurRad="38100" dist="38100" dir="2700000" algn="tl">
                    <a:srgbClr val="000000">
                      <a:alpha val="43137"/>
                    </a:srgbClr>
                  </a:outerShdw>
                </a:effectLst>
              </a:rPr>
              <a:t>bozan</a:t>
            </a:r>
            <a:r>
              <a:rPr lang="en-US" b="1" dirty="0">
                <a:solidFill>
                  <a:srgbClr val="FFFF00"/>
                </a:solidFill>
                <a:effectLst>
                  <a:outerShdw blurRad="38100" dist="38100" dir="2700000" algn="tl">
                    <a:srgbClr val="000000">
                      <a:alpha val="43137"/>
                    </a:srgbClr>
                  </a:outerShdw>
                </a:effectLst>
              </a:rPr>
              <a:t> </a:t>
            </a:r>
            <a:r>
              <a:rPr lang="en-US" b="1" dirty="0" err="1">
                <a:solidFill>
                  <a:srgbClr val="FFFF00"/>
                </a:solidFill>
                <a:effectLst>
                  <a:outerShdw blurRad="38100" dist="38100" dir="2700000" algn="tl">
                    <a:srgbClr val="000000">
                      <a:alpha val="43137"/>
                    </a:srgbClr>
                  </a:outerShdw>
                </a:effectLst>
              </a:rPr>
              <a:t>binalar</a:t>
            </a:r>
            <a:r>
              <a:rPr lang="en-US" b="1" dirty="0">
                <a:solidFill>
                  <a:srgbClr val="FFFF00"/>
                </a:solidFill>
                <a:effectLst>
                  <a:outerShdw blurRad="38100" dist="38100" dir="2700000" algn="tl">
                    <a:srgbClr val="000000">
                      <a:alpha val="43137"/>
                    </a:srgbClr>
                  </a:outerShdw>
                </a:effectLst>
              </a:rPr>
              <a:t> </a:t>
            </a:r>
            <a:r>
              <a:rPr lang="en-US" b="1" dirty="0" err="1">
                <a:solidFill>
                  <a:srgbClr val="FFFF00"/>
                </a:solidFill>
                <a:effectLst>
                  <a:outerShdw blurRad="38100" dist="38100" dir="2700000" algn="tl">
                    <a:srgbClr val="000000">
                      <a:alpha val="43137"/>
                    </a:srgbClr>
                  </a:outerShdw>
                </a:effectLst>
              </a:rPr>
              <a:t>yine</a:t>
            </a:r>
            <a:r>
              <a:rPr lang="en-US" b="1" dirty="0">
                <a:solidFill>
                  <a:srgbClr val="FFFF00"/>
                </a:solidFill>
                <a:effectLst>
                  <a:outerShdw blurRad="38100" dist="38100" dir="2700000" algn="tl">
                    <a:srgbClr val="000000">
                      <a:alpha val="43137"/>
                    </a:srgbClr>
                  </a:outerShdw>
                </a:effectLst>
              </a:rPr>
              <a:t> </a:t>
            </a:r>
            <a:r>
              <a:rPr lang="en-US" b="1" dirty="0" err="1">
                <a:solidFill>
                  <a:srgbClr val="FFFF00"/>
                </a:solidFill>
                <a:effectLst>
                  <a:outerShdw blurRad="38100" dist="38100" dir="2700000" algn="tl">
                    <a:srgbClr val="000000">
                      <a:alpha val="43137"/>
                    </a:srgbClr>
                  </a:outerShdw>
                </a:effectLst>
              </a:rPr>
              <a:t>siyaset-ticaret-menfaat</a:t>
            </a:r>
            <a:r>
              <a:rPr lang="en-US" b="1" dirty="0">
                <a:solidFill>
                  <a:srgbClr val="FFFF00"/>
                </a:solidFill>
                <a:effectLst>
                  <a:outerShdw blurRad="38100" dist="38100" dir="2700000" algn="tl">
                    <a:srgbClr val="000000">
                      <a:alpha val="43137"/>
                    </a:srgbClr>
                  </a:outerShdw>
                </a:effectLst>
              </a:rPr>
              <a:t> </a:t>
            </a:r>
            <a:r>
              <a:rPr lang="en-US" b="1" dirty="0" err="1">
                <a:solidFill>
                  <a:srgbClr val="FFFF00"/>
                </a:solidFill>
                <a:effectLst>
                  <a:outerShdw blurRad="38100" dist="38100" dir="2700000" algn="tl">
                    <a:srgbClr val="000000">
                      <a:alpha val="43137"/>
                    </a:srgbClr>
                  </a:outerShdw>
                </a:effectLst>
              </a:rPr>
              <a:t>birliği</a:t>
            </a:r>
            <a:r>
              <a:rPr lang="en-US" b="1" dirty="0">
                <a:solidFill>
                  <a:srgbClr val="FFFF00"/>
                </a:solidFill>
                <a:effectLst>
                  <a:outerShdw blurRad="38100" dist="38100" dir="2700000" algn="tl">
                    <a:srgbClr val="000000">
                      <a:alpha val="43137"/>
                    </a:srgbClr>
                  </a:outerShdw>
                </a:effectLst>
              </a:rPr>
              <a:t> </a:t>
            </a:r>
            <a:r>
              <a:rPr lang="en-US" b="1" dirty="0" err="1">
                <a:solidFill>
                  <a:srgbClr val="FFFF00"/>
                </a:solidFill>
                <a:effectLst>
                  <a:outerShdw blurRad="38100" dist="38100" dir="2700000" algn="tl">
                    <a:srgbClr val="000000">
                      <a:alpha val="43137"/>
                    </a:srgbClr>
                  </a:outerShdw>
                </a:effectLst>
              </a:rPr>
              <a:t>ile</a:t>
            </a:r>
            <a:r>
              <a:rPr lang="en-US" b="1" dirty="0">
                <a:solidFill>
                  <a:srgbClr val="FFFF00"/>
                </a:solidFill>
                <a:effectLst>
                  <a:outerShdw blurRad="38100" dist="38100" dir="2700000" algn="tl">
                    <a:srgbClr val="000000">
                      <a:alpha val="43137"/>
                    </a:srgbClr>
                  </a:outerShdw>
                </a:effectLst>
              </a:rPr>
              <a:t> </a:t>
            </a:r>
            <a:r>
              <a:rPr lang="en-US" b="1" dirty="0" err="1">
                <a:solidFill>
                  <a:srgbClr val="FFFF00"/>
                </a:solidFill>
                <a:effectLst>
                  <a:outerShdw blurRad="38100" dist="38100" dir="2700000" algn="tl">
                    <a:srgbClr val="000000">
                      <a:alpha val="43137"/>
                    </a:srgbClr>
                  </a:outerShdw>
                </a:effectLst>
              </a:rPr>
              <a:t>yapılıyor</a:t>
            </a:r>
            <a:r>
              <a:rPr lang="en-US" b="1" dirty="0">
                <a:solidFill>
                  <a:srgbClr val="FFFF00"/>
                </a:solidFill>
                <a:effectLst>
                  <a:outerShdw blurRad="38100" dist="38100" dir="2700000" algn="tl">
                    <a:srgbClr val="000000">
                      <a:alpha val="43137"/>
                    </a:srgbClr>
                  </a:outerShdw>
                </a:effectLst>
              </a:rPr>
              <a:t>. </a:t>
            </a:r>
            <a:endParaRPr lang="tr-TR" b="1" dirty="0" smtClean="0">
              <a:solidFill>
                <a:srgbClr val="FFFF00"/>
              </a:solidFill>
              <a:effectLst>
                <a:outerShdw blurRad="38100" dist="38100" dir="2700000" algn="tl">
                  <a:srgbClr val="000000">
                    <a:alpha val="43137"/>
                  </a:srgbClr>
                </a:outerShdw>
              </a:effectLst>
            </a:endParaRPr>
          </a:p>
          <a:p>
            <a:r>
              <a:rPr lang="en-US" b="1" dirty="0" smtClean="0">
                <a:solidFill>
                  <a:srgbClr val="FFFF00"/>
                </a:solidFill>
                <a:effectLst>
                  <a:outerShdw blurRad="38100" dist="38100" dir="2700000" algn="tl">
                    <a:srgbClr val="000000">
                      <a:alpha val="43137"/>
                    </a:srgbClr>
                  </a:outerShdw>
                </a:effectLst>
              </a:rPr>
              <a:t>Bu </a:t>
            </a:r>
            <a:r>
              <a:rPr lang="en-US" b="1" dirty="0" err="1">
                <a:solidFill>
                  <a:srgbClr val="FFFF00"/>
                </a:solidFill>
                <a:effectLst>
                  <a:outerShdw blurRad="38100" dist="38100" dir="2700000" algn="tl">
                    <a:srgbClr val="000000">
                      <a:alpha val="43137"/>
                    </a:srgbClr>
                  </a:outerShdw>
                </a:effectLst>
              </a:rPr>
              <a:t>binalar</a:t>
            </a:r>
            <a:r>
              <a:rPr lang="en-US" b="1" dirty="0">
                <a:solidFill>
                  <a:srgbClr val="FFFF00"/>
                </a:solidFill>
                <a:effectLst>
                  <a:outerShdw blurRad="38100" dist="38100" dir="2700000" algn="tl">
                    <a:srgbClr val="000000">
                      <a:alpha val="43137"/>
                    </a:srgbClr>
                  </a:outerShdw>
                </a:effectLst>
              </a:rPr>
              <a:t> </a:t>
            </a:r>
            <a:r>
              <a:rPr lang="en-US" b="1" dirty="0" err="1">
                <a:solidFill>
                  <a:srgbClr val="FFFF00"/>
                </a:solidFill>
                <a:effectLst>
                  <a:outerShdw blurRad="38100" dist="38100" dir="2700000" algn="tl">
                    <a:srgbClr val="000000">
                      <a:alpha val="43137"/>
                    </a:srgbClr>
                  </a:outerShdw>
                </a:effectLst>
              </a:rPr>
              <a:t>bir</a:t>
            </a:r>
            <a:r>
              <a:rPr lang="en-US" b="1" dirty="0">
                <a:solidFill>
                  <a:srgbClr val="FFFF00"/>
                </a:solidFill>
                <a:effectLst>
                  <a:outerShdw blurRad="38100" dist="38100" dir="2700000" algn="tl">
                    <a:srgbClr val="000000">
                      <a:alpha val="43137"/>
                    </a:srgbClr>
                  </a:outerShdw>
                </a:effectLst>
              </a:rPr>
              <a:t> </a:t>
            </a:r>
            <a:r>
              <a:rPr lang="en-US" b="1" dirty="0" err="1">
                <a:solidFill>
                  <a:srgbClr val="FFFF00"/>
                </a:solidFill>
                <a:effectLst>
                  <a:outerShdw blurRad="38100" dist="38100" dir="2700000" algn="tl">
                    <a:srgbClr val="000000">
                      <a:alpha val="43137"/>
                    </a:srgbClr>
                  </a:outerShdw>
                </a:effectLst>
              </a:rPr>
              <a:t>bakıma</a:t>
            </a:r>
            <a:r>
              <a:rPr lang="en-US" b="1" dirty="0">
                <a:solidFill>
                  <a:srgbClr val="FFFF00"/>
                </a:solidFill>
                <a:effectLst>
                  <a:outerShdw blurRad="38100" dist="38100" dir="2700000" algn="tl">
                    <a:srgbClr val="000000">
                      <a:alpha val="43137"/>
                    </a:srgbClr>
                  </a:outerShdw>
                </a:effectLst>
              </a:rPr>
              <a:t> </a:t>
            </a:r>
            <a:r>
              <a:rPr lang="en-US" b="1" dirty="0" err="1">
                <a:solidFill>
                  <a:srgbClr val="FFFF00"/>
                </a:solidFill>
                <a:effectLst>
                  <a:outerShdw blurRad="38100" dist="38100" dir="2700000" algn="tl">
                    <a:srgbClr val="000000">
                      <a:alpha val="43137"/>
                    </a:srgbClr>
                  </a:outerShdw>
                </a:effectLst>
              </a:rPr>
              <a:t>siyaseti</a:t>
            </a:r>
            <a:r>
              <a:rPr lang="en-US" b="1" dirty="0">
                <a:solidFill>
                  <a:srgbClr val="FFFF00"/>
                </a:solidFill>
                <a:effectLst>
                  <a:outerShdw blurRad="38100" dist="38100" dir="2700000" algn="tl">
                    <a:srgbClr val="000000">
                      <a:alpha val="43137"/>
                    </a:srgbClr>
                  </a:outerShdw>
                </a:effectLst>
              </a:rPr>
              <a:t> </a:t>
            </a:r>
            <a:r>
              <a:rPr lang="en-US" b="1" dirty="0" err="1">
                <a:solidFill>
                  <a:srgbClr val="FFFF00"/>
                </a:solidFill>
                <a:effectLst>
                  <a:outerShdw blurRad="38100" dist="38100" dir="2700000" algn="tl">
                    <a:srgbClr val="000000">
                      <a:alpha val="43137"/>
                    </a:srgbClr>
                  </a:outerShdw>
                </a:effectLst>
              </a:rPr>
              <a:t>finanse</a:t>
            </a:r>
            <a:r>
              <a:rPr lang="en-US" b="1" dirty="0">
                <a:solidFill>
                  <a:srgbClr val="FFFF00"/>
                </a:solidFill>
                <a:effectLst>
                  <a:outerShdw blurRad="38100" dist="38100" dir="2700000" algn="tl">
                    <a:srgbClr val="000000">
                      <a:alpha val="43137"/>
                    </a:srgbClr>
                  </a:outerShdw>
                </a:effectLst>
              </a:rPr>
              <a:t> </a:t>
            </a:r>
            <a:r>
              <a:rPr lang="en-US" b="1" dirty="0" err="1">
                <a:solidFill>
                  <a:srgbClr val="FFFF00"/>
                </a:solidFill>
                <a:effectLst>
                  <a:outerShdw blurRad="38100" dist="38100" dir="2700000" algn="tl">
                    <a:srgbClr val="000000">
                      <a:alpha val="43137"/>
                    </a:srgbClr>
                  </a:outerShdw>
                </a:effectLst>
              </a:rPr>
              <a:t>ediyor</a:t>
            </a:r>
            <a:r>
              <a:rPr lang="en-US" b="1" dirty="0">
                <a:solidFill>
                  <a:srgbClr val="FFFF0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5016017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19572" y="11113"/>
            <a:ext cx="8316924" cy="753591"/>
          </a:xfrm>
        </p:spPr>
        <p:txBody>
          <a:bodyPr/>
          <a:lstStyle/>
          <a:p>
            <a:r>
              <a:rPr lang="tr-TR" dirty="0" smtClean="0"/>
              <a:t>5. Madde 1.Fıkra</a:t>
            </a:r>
            <a:endParaRPr lang="en-US" dirty="0"/>
          </a:p>
        </p:txBody>
      </p:sp>
      <p:sp>
        <p:nvSpPr>
          <p:cNvPr id="3" name="İçerik Yer Tutucusu 2"/>
          <p:cNvSpPr>
            <a:spLocks noGrp="1"/>
          </p:cNvSpPr>
          <p:nvPr>
            <p:ph idx="1"/>
          </p:nvPr>
        </p:nvSpPr>
        <p:spPr>
          <a:xfrm>
            <a:off x="719572" y="620688"/>
            <a:ext cx="8316924" cy="6156685"/>
          </a:xfrm>
        </p:spPr>
        <p:txBody>
          <a:bodyPr/>
          <a:lstStyle/>
          <a:p>
            <a:r>
              <a:rPr lang="en-US" dirty="0" err="1"/>
              <a:t>Anlaşma</a:t>
            </a:r>
            <a:r>
              <a:rPr lang="en-US" dirty="0"/>
              <a:t> </a:t>
            </a:r>
            <a:r>
              <a:rPr lang="en-US" dirty="0" err="1"/>
              <a:t>ile</a:t>
            </a:r>
            <a:r>
              <a:rPr lang="en-US" dirty="0"/>
              <a:t> </a:t>
            </a:r>
            <a:r>
              <a:rPr lang="en-US" dirty="0" err="1"/>
              <a:t>tahliye</a:t>
            </a:r>
            <a:r>
              <a:rPr lang="en-US" dirty="0"/>
              <a:t> </a:t>
            </a:r>
            <a:r>
              <a:rPr lang="en-US" dirty="0" err="1" smtClean="0"/>
              <a:t>edilen</a:t>
            </a:r>
            <a:r>
              <a:rPr lang="tr-TR" dirty="0" smtClean="0"/>
              <a:t> </a:t>
            </a:r>
            <a:r>
              <a:rPr lang="en-US" dirty="0" err="1" smtClean="0"/>
              <a:t>yapıların</a:t>
            </a:r>
            <a:r>
              <a:rPr lang="en-US" dirty="0" smtClean="0"/>
              <a:t> </a:t>
            </a:r>
            <a:r>
              <a:rPr lang="en-US" dirty="0" err="1"/>
              <a:t>maliklerine</a:t>
            </a:r>
            <a:r>
              <a:rPr lang="en-US" dirty="0"/>
              <a:t> </a:t>
            </a:r>
            <a:r>
              <a:rPr lang="en-US" dirty="0" err="1"/>
              <a:t>veya</a:t>
            </a:r>
            <a:r>
              <a:rPr lang="en-US" dirty="0"/>
              <a:t> </a:t>
            </a:r>
            <a:r>
              <a:rPr lang="en-US" dirty="0" err="1"/>
              <a:t>malik</a:t>
            </a:r>
            <a:r>
              <a:rPr lang="en-US" dirty="0"/>
              <a:t> </a:t>
            </a:r>
            <a:r>
              <a:rPr lang="en-US" dirty="0" err="1"/>
              <a:t>olmasalar</a:t>
            </a:r>
            <a:r>
              <a:rPr lang="en-US" dirty="0"/>
              <a:t> bile </a:t>
            </a:r>
            <a:r>
              <a:rPr lang="en-US" dirty="0" err="1"/>
              <a:t>kiracı</a:t>
            </a:r>
            <a:r>
              <a:rPr lang="en-US" dirty="0"/>
              <a:t> </a:t>
            </a:r>
            <a:r>
              <a:rPr lang="en-US" dirty="0" err="1"/>
              <a:t>veya</a:t>
            </a:r>
            <a:r>
              <a:rPr lang="en-US" dirty="0"/>
              <a:t> </a:t>
            </a:r>
            <a:r>
              <a:rPr lang="en-US" dirty="0" err="1"/>
              <a:t>sınırlı</a:t>
            </a:r>
            <a:r>
              <a:rPr lang="en-US" dirty="0"/>
              <a:t> </a:t>
            </a:r>
            <a:r>
              <a:rPr lang="en-US" dirty="0" err="1"/>
              <a:t>ayni</a:t>
            </a:r>
            <a:r>
              <a:rPr lang="en-US" dirty="0"/>
              <a:t> </a:t>
            </a:r>
            <a:r>
              <a:rPr lang="en-US" dirty="0" err="1"/>
              <a:t>hak</a:t>
            </a:r>
            <a:r>
              <a:rPr lang="en-US" dirty="0"/>
              <a:t> </a:t>
            </a:r>
            <a:r>
              <a:rPr lang="en-US" dirty="0" err="1"/>
              <a:t>sahibi</a:t>
            </a:r>
            <a:r>
              <a:rPr lang="en-US" dirty="0"/>
              <a:t> </a:t>
            </a:r>
            <a:r>
              <a:rPr lang="en-US" dirty="0" err="1"/>
              <a:t>olarak</a:t>
            </a:r>
            <a:r>
              <a:rPr lang="en-US" dirty="0"/>
              <a:t> </a:t>
            </a:r>
            <a:r>
              <a:rPr lang="en-US" dirty="0" err="1"/>
              <a:t>bu</a:t>
            </a:r>
            <a:r>
              <a:rPr lang="en-US" dirty="0"/>
              <a:t> </a:t>
            </a:r>
            <a:r>
              <a:rPr lang="en-US" dirty="0" err="1"/>
              <a:t>yapılarda</a:t>
            </a:r>
            <a:r>
              <a:rPr lang="en-US" dirty="0"/>
              <a:t> </a:t>
            </a:r>
            <a:r>
              <a:rPr lang="en-US" dirty="0" err="1"/>
              <a:t>ikamet</a:t>
            </a:r>
            <a:r>
              <a:rPr lang="en-US" dirty="0"/>
              <a:t> </a:t>
            </a:r>
            <a:r>
              <a:rPr lang="en-US" dirty="0" err="1" smtClean="0"/>
              <a:t>edenlere</a:t>
            </a:r>
            <a:r>
              <a:rPr lang="tr-TR" dirty="0" smtClean="0"/>
              <a:t> </a:t>
            </a:r>
            <a:r>
              <a:rPr lang="en-US" dirty="0" err="1" smtClean="0"/>
              <a:t>veya</a:t>
            </a:r>
            <a:r>
              <a:rPr lang="en-US" dirty="0" smtClean="0"/>
              <a:t> </a:t>
            </a:r>
            <a:r>
              <a:rPr lang="en-US" dirty="0" err="1"/>
              <a:t>bu</a:t>
            </a:r>
            <a:r>
              <a:rPr lang="en-US" dirty="0"/>
              <a:t> </a:t>
            </a:r>
            <a:r>
              <a:rPr lang="en-US" dirty="0" err="1"/>
              <a:t>yapılarda</a:t>
            </a:r>
            <a:r>
              <a:rPr lang="en-US" dirty="0"/>
              <a:t> </a:t>
            </a:r>
            <a:r>
              <a:rPr lang="en-US" dirty="0" err="1"/>
              <a:t>işyeri</a:t>
            </a:r>
            <a:r>
              <a:rPr lang="en-US" dirty="0"/>
              <a:t> </a:t>
            </a:r>
            <a:r>
              <a:rPr lang="en-US" dirty="0" err="1"/>
              <a:t>bulunanlara</a:t>
            </a:r>
            <a:r>
              <a:rPr lang="en-US" dirty="0"/>
              <a:t> </a:t>
            </a:r>
            <a:r>
              <a:rPr lang="en-US" dirty="0" err="1"/>
              <a:t>geçici</a:t>
            </a:r>
            <a:r>
              <a:rPr lang="en-US" dirty="0"/>
              <a:t> </a:t>
            </a:r>
            <a:r>
              <a:rPr lang="en-US" dirty="0" err="1"/>
              <a:t>konut</a:t>
            </a:r>
            <a:r>
              <a:rPr lang="en-US" dirty="0"/>
              <a:t> </a:t>
            </a:r>
            <a:r>
              <a:rPr lang="en-US" dirty="0" err="1"/>
              <a:t>veya</a:t>
            </a:r>
            <a:r>
              <a:rPr lang="en-US" dirty="0"/>
              <a:t> </a:t>
            </a:r>
            <a:r>
              <a:rPr lang="en-US" dirty="0" err="1"/>
              <a:t>işyeri</a:t>
            </a:r>
            <a:r>
              <a:rPr lang="en-US" dirty="0"/>
              <a:t> </a:t>
            </a:r>
            <a:r>
              <a:rPr lang="en-US" dirty="0" err="1"/>
              <a:t>tahsisi</a:t>
            </a:r>
            <a:r>
              <a:rPr lang="en-US" dirty="0"/>
              <a:t> </a:t>
            </a:r>
            <a:r>
              <a:rPr lang="en-US" dirty="0" err="1"/>
              <a:t>ya</a:t>
            </a:r>
            <a:r>
              <a:rPr lang="en-US" dirty="0"/>
              <a:t> da</a:t>
            </a:r>
            <a:r>
              <a:rPr lang="en-US" b="1" dirty="0">
                <a:solidFill>
                  <a:schemeClr val="tx2"/>
                </a:solidFill>
              </a:rPr>
              <a:t> </a:t>
            </a:r>
            <a:r>
              <a:rPr lang="en-US" b="1" dirty="0" err="1">
                <a:solidFill>
                  <a:schemeClr val="tx2"/>
                </a:solidFill>
              </a:rPr>
              <a:t>kira</a:t>
            </a:r>
            <a:r>
              <a:rPr lang="en-US" b="1" dirty="0">
                <a:solidFill>
                  <a:schemeClr val="tx2"/>
                </a:solidFill>
              </a:rPr>
              <a:t> </a:t>
            </a:r>
            <a:r>
              <a:rPr lang="en-US" b="1" dirty="0" err="1">
                <a:solidFill>
                  <a:schemeClr val="tx2"/>
                </a:solidFill>
              </a:rPr>
              <a:t>yardımı</a:t>
            </a:r>
            <a:r>
              <a:rPr lang="en-US" b="1" dirty="0">
                <a:solidFill>
                  <a:schemeClr val="tx2"/>
                </a:solidFill>
              </a:rPr>
              <a:t> </a:t>
            </a:r>
            <a:r>
              <a:rPr lang="en-US" b="1" dirty="0" err="1">
                <a:solidFill>
                  <a:schemeClr val="tx2"/>
                </a:solidFill>
              </a:rPr>
              <a:t>yapılabilir</a:t>
            </a:r>
            <a:r>
              <a:rPr lang="en-US" b="1" dirty="0" smtClean="0">
                <a:solidFill>
                  <a:schemeClr val="tx2"/>
                </a:solidFill>
              </a:rPr>
              <a:t>.</a:t>
            </a:r>
            <a:endParaRPr lang="tr-TR" b="1" dirty="0" smtClean="0">
              <a:solidFill>
                <a:schemeClr val="tx2"/>
              </a:solidFill>
            </a:endParaRPr>
          </a:p>
          <a:p>
            <a:endParaRPr lang="tr-TR" b="1" dirty="0" smtClean="0">
              <a:solidFill>
                <a:schemeClr val="tx2"/>
              </a:solidFill>
            </a:endParaRPr>
          </a:p>
          <a:p>
            <a:pPr marL="0" indent="0">
              <a:buNone/>
            </a:pPr>
            <a:r>
              <a:rPr lang="tr-TR" sz="3200" dirty="0">
                <a:solidFill>
                  <a:schemeClr val="tx2"/>
                </a:solidFill>
                <a:latin typeface="+mj-lt"/>
                <a:ea typeface="+mj-ea"/>
                <a:cs typeface="+mj-cs"/>
              </a:rPr>
              <a:t>6. Madde 3.Fıkra</a:t>
            </a:r>
          </a:p>
          <a:p>
            <a:r>
              <a:rPr lang="en-US" dirty="0" err="1"/>
              <a:t>Bunlardan</a:t>
            </a:r>
            <a:r>
              <a:rPr lang="en-US" dirty="0"/>
              <a:t> </a:t>
            </a:r>
            <a:r>
              <a:rPr lang="en-US" dirty="0" err="1"/>
              <a:t>konutunu</a:t>
            </a:r>
            <a:r>
              <a:rPr lang="en-US" dirty="0"/>
              <a:t> </a:t>
            </a:r>
            <a:r>
              <a:rPr lang="en-US" dirty="0" err="1"/>
              <a:t>ve</a:t>
            </a:r>
            <a:r>
              <a:rPr lang="en-US" dirty="0"/>
              <a:t> </a:t>
            </a:r>
            <a:r>
              <a:rPr lang="en-US" dirty="0" err="1"/>
              <a:t>işyerini</a:t>
            </a:r>
            <a:r>
              <a:rPr lang="en-US" dirty="0"/>
              <a:t> </a:t>
            </a:r>
            <a:r>
              <a:rPr lang="en-US" dirty="0" err="1" smtClean="0"/>
              <a:t>kendi</a:t>
            </a:r>
            <a:r>
              <a:rPr lang="tr-TR" dirty="0" smtClean="0"/>
              <a:t> </a:t>
            </a:r>
            <a:r>
              <a:rPr lang="en-US" dirty="0" err="1" smtClean="0"/>
              <a:t>imkânları</a:t>
            </a:r>
            <a:r>
              <a:rPr lang="en-US" dirty="0" smtClean="0"/>
              <a:t> </a:t>
            </a:r>
            <a:r>
              <a:rPr lang="en-US" dirty="0" err="1"/>
              <a:t>ile</a:t>
            </a:r>
            <a:r>
              <a:rPr lang="en-US" dirty="0"/>
              <a:t> </a:t>
            </a:r>
            <a:r>
              <a:rPr lang="en-US" dirty="0" err="1"/>
              <a:t>yapmak</a:t>
            </a:r>
            <a:r>
              <a:rPr lang="en-US" dirty="0"/>
              <a:t> </a:t>
            </a:r>
            <a:r>
              <a:rPr lang="en-US" dirty="0" err="1"/>
              <a:t>veya</a:t>
            </a:r>
            <a:r>
              <a:rPr lang="en-US" dirty="0"/>
              <a:t> </a:t>
            </a:r>
            <a:r>
              <a:rPr lang="en-US" dirty="0" err="1"/>
              <a:t>edinmek</a:t>
            </a:r>
            <a:r>
              <a:rPr lang="en-US" dirty="0"/>
              <a:t> </a:t>
            </a:r>
            <a:r>
              <a:rPr lang="en-US" dirty="0" err="1"/>
              <a:t>isteyenlere</a:t>
            </a:r>
            <a:r>
              <a:rPr lang="en-US" dirty="0"/>
              <a:t> de </a:t>
            </a:r>
            <a:r>
              <a:rPr lang="en-US" dirty="0" err="1"/>
              <a:t>kredi</a:t>
            </a:r>
            <a:r>
              <a:rPr lang="en-US" dirty="0"/>
              <a:t> </a:t>
            </a:r>
            <a:r>
              <a:rPr lang="en-US" dirty="0" err="1">
                <a:solidFill>
                  <a:schemeClr val="tx2"/>
                </a:solidFill>
              </a:rPr>
              <a:t>verilebilir</a:t>
            </a:r>
            <a:r>
              <a:rPr lang="en-US" dirty="0" smtClean="0">
                <a:solidFill>
                  <a:schemeClr val="tx2"/>
                </a:solidFill>
              </a:rPr>
              <a:t>.</a:t>
            </a:r>
            <a:endParaRPr lang="tr-TR" dirty="0" smtClean="0">
              <a:solidFill>
                <a:schemeClr val="tx2"/>
              </a:solidFill>
            </a:endParaRPr>
          </a:p>
          <a:p>
            <a:pPr marL="0" indent="0">
              <a:buNone/>
            </a:pPr>
            <a:r>
              <a:rPr lang="tr-TR" sz="3200" dirty="0">
                <a:solidFill>
                  <a:schemeClr val="tx2"/>
                </a:solidFill>
                <a:latin typeface="+mj-lt"/>
                <a:ea typeface="+mj-ea"/>
                <a:cs typeface="+mj-cs"/>
              </a:rPr>
              <a:t>6. Madde 8.Fıkra</a:t>
            </a:r>
          </a:p>
          <a:p>
            <a:r>
              <a:rPr lang="en-US" dirty="0" err="1"/>
              <a:t>Riskli</a:t>
            </a:r>
            <a:r>
              <a:rPr lang="en-US" dirty="0"/>
              <a:t> </a:t>
            </a:r>
            <a:r>
              <a:rPr lang="en-US" dirty="0" err="1"/>
              <a:t>alan</a:t>
            </a:r>
            <a:r>
              <a:rPr lang="en-US" dirty="0"/>
              <a:t> </a:t>
            </a:r>
            <a:r>
              <a:rPr lang="en-US" dirty="0" err="1"/>
              <a:t>ve</a:t>
            </a:r>
            <a:r>
              <a:rPr lang="en-US" dirty="0"/>
              <a:t> </a:t>
            </a:r>
            <a:r>
              <a:rPr lang="en-US" dirty="0" err="1"/>
              <a:t>rezerv</a:t>
            </a:r>
            <a:r>
              <a:rPr lang="en-US" dirty="0"/>
              <a:t> </a:t>
            </a:r>
            <a:r>
              <a:rPr lang="en-US" dirty="0" err="1"/>
              <a:t>yapı</a:t>
            </a:r>
            <a:r>
              <a:rPr lang="en-US" dirty="0"/>
              <a:t> </a:t>
            </a:r>
            <a:r>
              <a:rPr lang="en-US" dirty="0" err="1"/>
              <a:t>alanı</a:t>
            </a:r>
            <a:r>
              <a:rPr lang="en-US" dirty="0"/>
              <a:t> </a:t>
            </a:r>
            <a:r>
              <a:rPr lang="en-US" dirty="0" err="1"/>
              <a:t>dışında</a:t>
            </a:r>
            <a:r>
              <a:rPr lang="en-US" dirty="0"/>
              <a:t> </a:t>
            </a:r>
            <a:r>
              <a:rPr lang="en-US" dirty="0" err="1"/>
              <a:t>olup</a:t>
            </a:r>
            <a:r>
              <a:rPr lang="en-US" dirty="0"/>
              <a:t> da </a:t>
            </a:r>
            <a:r>
              <a:rPr lang="en-US" dirty="0" err="1"/>
              <a:t>bu</a:t>
            </a:r>
            <a:r>
              <a:rPr lang="en-US" dirty="0"/>
              <a:t> </a:t>
            </a:r>
            <a:r>
              <a:rPr lang="en-US" dirty="0" err="1"/>
              <a:t>Kanunun</a:t>
            </a:r>
            <a:r>
              <a:rPr lang="en-US" dirty="0"/>
              <a:t> </a:t>
            </a:r>
            <a:r>
              <a:rPr lang="en-US" dirty="0" err="1"/>
              <a:t>öngördüğü</a:t>
            </a:r>
            <a:r>
              <a:rPr lang="en-US" dirty="0"/>
              <a:t> </a:t>
            </a:r>
            <a:r>
              <a:rPr lang="en-US" dirty="0" err="1"/>
              <a:t>amaçlar</a:t>
            </a:r>
            <a:r>
              <a:rPr lang="en-US" dirty="0"/>
              <a:t> </a:t>
            </a:r>
            <a:r>
              <a:rPr lang="en-US" dirty="0" err="1" smtClean="0"/>
              <a:t>bakımından</a:t>
            </a:r>
            <a:r>
              <a:rPr lang="tr-TR" dirty="0" smtClean="0"/>
              <a:t> </a:t>
            </a:r>
            <a:r>
              <a:rPr lang="en-US" dirty="0" err="1" smtClean="0"/>
              <a:t>güçlendirilebileceği</a:t>
            </a:r>
            <a:r>
              <a:rPr lang="en-US" dirty="0" smtClean="0"/>
              <a:t> </a:t>
            </a:r>
            <a:r>
              <a:rPr lang="en-US" dirty="0" err="1"/>
              <a:t>teknik</a:t>
            </a:r>
            <a:r>
              <a:rPr lang="en-US" dirty="0"/>
              <a:t> </a:t>
            </a:r>
            <a:r>
              <a:rPr lang="en-US" dirty="0" err="1"/>
              <a:t>olarak</a:t>
            </a:r>
            <a:r>
              <a:rPr lang="en-US" dirty="0"/>
              <a:t> </a:t>
            </a:r>
            <a:r>
              <a:rPr lang="en-US" dirty="0" err="1"/>
              <a:t>tespit</a:t>
            </a:r>
            <a:r>
              <a:rPr lang="en-US" dirty="0"/>
              <a:t> </a:t>
            </a:r>
            <a:r>
              <a:rPr lang="en-US" dirty="0" err="1"/>
              <a:t>edilen</a:t>
            </a:r>
            <a:r>
              <a:rPr lang="en-US" dirty="0"/>
              <a:t> </a:t>
            </a:r>
            <a:r>
              <a:rPr lang="en-US" dirty="0" err="1"/>
              <a:t>yapılar</a:t>
            </a:r>
            <a:r>
              <a:rPr lang="en-US" dirty="0"/>
              <a:t> </a:t>
            </a:r>
            <a:r>
              <a:rPr lang="en-US" dirty="0" err="1"/>
              <a:t>için</a:t>
            </a:r>
            <a:r>
              <a:rPr lang="en-US" dirty="0"/>
              <a:t>, </a:t>
            </a:r>
            <a:r>
              <a:rPr lang="en-US" dirty="0" err="1"/>
              <a:t>Bakanlar</a:t>
            </a:r>
            <a:r>
              <a:rPr lang="en-US" dirty="0"/>
              <a:t> </a:t>
            </a:r>
            <a:r>
              <a:rPr lang="en-US" dirty="0" err="1"/>
              <a:t>Kurulunca</a:t>
            </a:r>
            <a:r>
              <a:rPr lang="en-US" dirty="0"/>
              <a:t> </a:t>
            </a:r>
            <a:r>
              <a:rPr lang="en-US" dirty="0" err="1"/>
              <a:t>belirlenen</a:t>
            </a:r>
            <a:r>
              <a:rPr lang="en-US" dirty="0"/>
              <a:t> </a:t>
            </a:r>
            <a:r>
              <a:rPr lang="en-US" dirty="0" err="1"/>
              <a:t>usul</a:t>
            </a:r>
            <a:r>
              <a:rPr lang="en-US" dirty="0"/>
              <a:t> </a:t>
            </a:r>
            <a:r>
              <a:rPr lang="en-US" dirty="0" err="1"/>
              <a:t>ve</a:t>
            </a:r>
            <a:r>
              <a:rPr lang="en-US" dirty="0"/>
              <a:t> </a:t>
            </a:r>
            <a:r>
              <a:rPr lang="en-US" dirty="0" err="1" smtClean="0"/>
              <a:t>esaslar</a:t>
            </a:r>
            <a:r>
              <a:rPr lang="tr-TR" dirty="0" smtClean="0"/>
              <a:t> </a:t>
            </a:r>
            <a:r>
              <a:rPr lang="en-US" dirty="0" err="1" smtClean="0"/>
              <a:t>çerçevesinde</a:t>
            </a:r>
            <a:r>
              <a:rPr lang="en-US" dirty="0" smtClean="0"/>
              <a:t> </a:t>
            </a:r>
            <a:r>
              <a:rPr lang="en-US" dirty="0" err="1"/>
              <a:t>Bakanlıkça</a:t>
            </a:r>
            <a:r>
              <a:rPr lang="en-US" dirty="0"/>
              <a:t> </a:t>
            </a:r>
            <a:r>
              <a:rPr lang="en-US" dirty="0" err="1"/>
              <a:t>dönüşüm</a:t>
            </a:r>
            <a:r>
              <a:rPr lang="en-US" dirty="0"/>
              <a:t> </a:t>
            </a:r>
            <a:r>
              <a:rPr lang="en-US" dirty="0" err="1"/>
              <a:t>projeleri</a:t>
            </a:r>
            <a:r>
              <a:rPr lang="en-US" dirty="0"/>
              <a:t> </a:t>
            </a:r>
            <a:r>
              <a:rPr lang="en-US" dirty="0" err="1"/>
              <a:t>özel</a:t>
            </a:r>
            <a:r>
              <a:rPr lang="en-US" dirty="0"/>
              <a:t> </a:t>
            </a:r>
            <a:r>
              <a:rPr lang="en-US" dirty="0" err="1"/>
              <a:t>hesabından</a:t>
            </a:r>
            <a:r>
              <a:rPr lang="en-US" dirty="0"/>
              <a:t> </a:t>
            </a:r>
            <a:r>
              <a:rPr lang="en-US" dirty="0" err="1"/>
              <a:t>güçlendirme</a:t>
            </a:r>
            <a:r>
              <a:rPr lang="en-US" dirty="0"/>
              <a:t> </a:t>
            </a:r>
            <a:r>
              <a:rPr lang="en-US" dirty="0" err="1">
                <a:solidFill>
                  <a:schemeClr val="tx2"/>
                </a:solidFill>
              </a:rPr>
              <a:t>kredisi</a:t>
            </a:r>
            <a:r>
              <a:rPr lang="en-US" dirty="0">
                <a:solidFill>
                  <a:schemeClr val="tx2"/>
                </a:solidFill>
              </a:rPr>
              <a:t> </a:t>
            </a:r>
            <a:r>
              <a:rPr lang="en-US" dirty="0" err="1">
                <a:solidFill>
                  <a:schemeClr val="tx2"/>
                </a:solidFill>
              </a:rPr>
              <a:t>verilebilir</a:t>
            </a:r>
            <a:r>
              <a:rPr lang="en-US" dirty="0">
                <a:solidFill>
                  <a:schemeClr val="tx2"/>
                </a:solidFill>
              </a:rPr>
              <a:t>.</a:t>
            </a:r>
            <a:endParaRPr lang="en-US" b="1" dirty="0">
              <a:solidFill>
                <a:schemeClr val="tx2"/>
              </a:solidFill>
            </a:endParaRPr>
          </a:p>
        </p:txBody>
      </p:sp>
      <p:sp>
        <p:nvSpPr>
          <p:cNvPr id="4" name="Metin kutusu 3"/>
          <p:cNvSpPr txBox="1"/>
          <p:nvPr/>
        </p:nvSpPr>
        <p:spPr>
          <a:xfrm>
            <a:off x="257907" y="152636"/>
            <a:ext cx="677108" cy="2448272"/>
          </a:xfrm>
          <a:prstGeom prst="rect">
            <a:avLst/>
          </a:prstGeom>
          <a:solidFill>
            <a:srgbClr val="FFFF00"/>
          </a:solidFill>
        </p:spPr>
        <p:txBody>
          <a:bodyPr vert="vert270" wrap="square" rtlCol="0">
            <a:spAutoFit/>
          </a:bodyPr>
          <a:lstStyle/>
          <a:p>
            <a:r>
              <a:rPr lang="tr-TR" sz="3200" dirty="0" smtClean="0">
                <a:solidFill>
                  <a:schemeClr val="bg2"/>
                </a:solidFill>
              </a:rPr>
              <a:t>FİNANS</a:t>
            </a:r>
            <a:endParaRPr lang="tr-TR" sz="3200" dirty="0">
              <a:solidFill>
                <a:schemeClr val="bg2"/>
              </a:solidFill>
            </a:endParaRPr>
          </a:p>
        </p:txBody>
      </p:sp>
    </p:spTree>
    <p:extLst>
      <p:ext uri="{BB962C8B-B14F-4D97-AF65-F5344CB8AC3E}">
        <p14:creationId xmlns:p14="http://schemas.microsoft.com/office/powerpoint/2010/main" val="15891758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
            </a:r>
            <a:br>
              <a:rPr lang="tr-TR" dirty="0"/>
            </a:br>
            <a:r>
              <a:rPr lang="tr-TR" dirty="0"/>
              <a:t>AYM iptal </a:t>
            </a:r>
            <a:r>
              <a:rPr lang="tr-TR" dirty="0" smtClean="0"/>
              <a:t>ettiği maddelerden</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smtClean="0"/>
              <a:t>« </a:t>
            </a:r>
            <a:r>
              <a:rPr lang="en-US" dirty="0" smtClean="0"/>
              <a:t>(</a:t>
            </a:r>
            <a:r>
              <a:rPr lang="en-US" dirty="0"/>
              <a:t>9) Bu </a:t>
            </a:r>
            <a:r>
              <a:rPr lang="en-US" dirty="0" err="1"/>
              <a:t>Kanun</a:t>
            </a:r>
            <a:r>
              <a:rPr lang="en-US" dirty="0"/>
              <a:t> </a:t>
            </a:r>
            <a:r>
              <a:rPr lang="en-US" dirty="0" err="1"/>
              <a:t>uyarınca</a:t>
            </a:r>
            <a:r>
              <a:rPr lang="en-US" dirty="0"/>
              <a:t> </a:t>
            </a:r>
            <a:r>
              <a:rPr lang="en-US" dirty="0" err="1"/>
              <a:t>tesis</a:t>
            </a:r>
            <a:r>
              <a:rPr lang="en-US" dirty="0"/>
              <a:t> </a:t>
            </a:r>
            <a:r>
              <a:rPr lang="en-US" dirty="0" err="1"/>
              <a:t>edilen</a:t>
            </a:r>
            <a:r>
              <a:rPr lang="en-US" dirty="0"/>
              <a:t> </a:t>
            </a:r>
            <a:r>
              <a:rPr lang="en-US" dirty="0" err="1"/>
              <a:t>idari</a:t>
            </a:r>
            <a:r>
              <a:rPr lang="en-US" dirty="0"/>
              <a:t> </a:t>
            </a:r>
            <a:r>
              <a:rPr lang="en-US" dirty="0" err="1"/>
              <a:t>işlemlere</a:t>
            </a:r>
            <a:r>
              <a:rPr lang="en-US" dirty="0"/>
              <a:t> </a:t>
            </a:r>
            <a:r>
              <a:rPr lang="en-US" dirty="0" err="1"/>
              <a:t>karşı</a:t>
            </a:r>
            <a:r>
              <a:rPr lang="en-US" dirty="0"/>
              <a:t> </a:t>
            </a:r>
            <a:r>
              <a:rPr lang="en-US" dirty="0" err="1"/>
              <a:t>tebliğ</a:t>
            </a:r>
            <a:r>
              <a:rPr lang="en-US" dirty="0"/>
              <a:t> </a:t>
            </a:r>
            <a:r>
              <a:rPr lang="en-US" dirty="0" err="1"/>
              <a:t>tarihinden</a:t>
            </a:r>
            <a:r>
              <a:rPr lang="en-US" dirty="0"/>
              <a:t> </a:t>
            </a:r>
            <a:r>
              <a:rPr lang="en-US" dirty="0" err="1"/>
              <a:t>itibaren</a:t>
            </a:r>
            <a:r>
              <a:rPr lang="en-US" dirty="0"/>
              <a:t> </a:t>
            </a:r>
            <a:r>
              <a:rPr lang="en-US" dirty="0" err="1"/>
              <a:t>otuz</a:t>
            </a:r>
            <a:r>
              <a:rPr lang="en-US" dirty="0"/>
              <a:t> </a:t>
            </a:r>
            <a:r>
              <a:rPr lang="en-US" dirty="0" err="1"/>
              <a:t>gün</a:t>
            </a:r>
            <a:r>
              <a:rPr lang="en-US" dirty="0"/>
              <a:t> </a:t>
            </a:r>
            <a:r>
              <a:rPr lang="en-US" dirty="0" err="1"/>
              <a:t>içinde</a:t>
            </a:r>
            <a:r>
              <a:rPr lang="en-US" dirty="0"/>
              <a:t> </a:t>
            </a:r>
            <a:r>
              <a:rPr lang="en-US" dirty="0" smtClean="0"/>
              <a:t>6/1/1982</a:t>
            </a:r>
            <a:r>
              <a:rPr lang="tr-TR" dirty="0" smtClean="0"/>
              <a:t> </a:t>
            </a:r>
            <a:r>
              <a:rPr lang="en-US" dirty="0" err="1" smtClean="0"/>
              <a:t>tarihli</a:t>
            </a:r>
            <a:r>
              <a:rPr lang="en-US" dirty="0" smtClean="0"/>
              <a:t> </a:t>
            </a:r>
            <a:r>
              <a:rPr lang="en-US" dirty="0" err="1"/>
              <a:t>ve</a:t>
            </a:r>
            <a:r>
              <a:rPr lang="en-US" dirty="0"/>
              <a:t> 2577 </a:t>
            </a:r>
            <a:r>
              <a:rPr lang="en-US" dirty="0" err="1"/>
              <a:t>sayılı</a:t>
            </a:r>
            <a:r>
              <a:rPr lang="en-US" dirty="0"/>
              <a:t> </a:t>
            </a:r>
            <a:r>
              <a:rPr lang="en-US" dirty="0" err="1"/>
              <a:t>İdari</a:t>
            </a:r>
            <a:r>
              <a:rPr lang="en-US" dirty="0"/>
              <a:t> </a:t>
            </a:r>
            <a:r>
              <a:rPr lang="en-US" dirty="0" err="1"/>
              <a:t>Yargılama</a:t>
            </a:r>
            <a:r>
              <a:rPr lang="en-US" dirty="0"/>
              <a:t> </a:t>
            </a:r>
            <a:r>
              <a:rPr lang="en-US" dirty="0" err="1"/>
              <a:t>Usulü</a:t>
            </a:r>
            <a:r>
              <a:rPr lang="en-US" dirty="0"/>
              <a:t> </a:t>
            </a:r>
            <a:r>
              <a:rPr lang="en-US" dirty="0" err="1"/>
              <a:t>Kanunu</a:t>
            </a:r>
            <a:r>
              <a:rPr lang="en-US" dirty="0"/>
              <a:t> </a:t>
            </a:r>
            <a:r>
              <a:rPr lang="en-US" dirty="0" err="1"/>
              <a:t>uyarınca</a:t>
            </a:r>
            <a:r>
              <a:rPr lang="en-US" dirty="0"/>
              <a:t> </a:t>
            </a:r>
            <a:r>
              <a:rPr lang="en-US" dirty="0" err="1"/>
              <a:t>dava</a:t>
            </a:r>
            <a:r>
              <a:rPr lang="en-US" dirty="0"/>
              <a:t> </a:t>
            </a:r>
            <a:r>
              <a:rPr lang="en-US" dirty="0" err="1"/>
              <a:t>açılabilir</a:t>
            </a:r>
            <a:r>
              <a:rPr lang="en-US" dirty="0"/>
              <a:t>. Bu </a:t>
            </a:r>
            <a:r>
              <a:rPr lang="en-US" dirty="0" err="1"/>
              <a:t>davalarda</a:t>
            </a:r>
            <a:r>
              <a:rPr lang="en-US" dirty="0"/>
              <a:t> </a:t>
            </a:r>
            <a:r>
              <a:rPr lang="en-US" dirty="0" err="1" smtClean="0"/>
              <a:t>yürütmenin</a:t>
            </a:r>
            <a:r>
              <a:rPr lang="tr-TR" dirty="0" smtClean="0"/>
              <a:t> </a:t>
            </a:r>
            <a:r>
              <a:rPr lang="en-US" dirty="0" err="1" smtClean="0"/>
              <a:t>durdurulmasına</a:t>
            </a:r>
            <a:r>
              <a:rPr lang="en-US" dirty="0" smtClean="0"/>
              <a:t> </a:t>
            </a:r>
            <a:r>
              <a:rPr lang="en-US" dirty="0" err="1"/>
              <a:t>karar</a:t>
            </a:r>
            <a:r>
              <a:rPr lang="en-US" dirty="0"/>
              <a:t> </a:t>
            </a:r>
            <a:r>
              <a:rPr lang="en-US" dirty="0" err="1"/>
              <a:t>verilemez</a:t>
            </a:r>
            <a:r>
              <a:rPr lang="en-US" dirty="0" smtClean="0"/>
              <a:t>.</a:t>
            </a:r>
            <a:r>
              <a:rPr lang="tr-TR" dirty="0" smtClean="0"/>
              <a:t>»</a:t>
            </a:r>
          </a:p>
          <a:p>
            <a:endParaRPr lang="tr-TR" dirty="0"/>
          </a:p>
          <a:p>
            <a:pPr marL="0" indent="0">
              <a:buNone/>
            </a:pPr>
            <a:r>
              <a:rPr lang="tr-TR" dirty="0" smtClean="0"/>
              <a:t>6306 sayılı kanun ve uygulama yönetmeliği çok sert,..  evrensel insan haklarına aykırı hükümler mevcut</a:t>
            </a:r>
          </a:p>
        </p:txBody>
      </p:sp>
    </p:spTree>
    <p:extLst>
      <p:ext uri="{BB962C8B-B14F-4D97-AF65-F5344CB8AC3E}">
        <p14:creationId xmlns:p14="http://schemas.microsoft.com/office/powerpoint/2010/main" val="21542993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Sakarya da Kentsel dönüşüm gerekli mi</a:t>
            </a:r>
            <a:r>
              <a:rPr lang="tr-TR" dirty="0" smtClean="0"/>
              <a:t>?</a:t>
            </a:r>
            <a:endParaRPr lang="tr-TR" dirty="0"/>
          </a:p>
        </p:txBody>
      </p:sp>
      <p:sp>
        <p:nvSpPr>
          <p:cNvPr id="3" name="İçerik Yer Tutucusu 2"/>
          <p:cNvSpPr>
            <a:spLocks noGrp="1"/>
          </p:cNvSpPr>
          <p:nvPr>
            <p:ph idx="1"/>
          </p:nvPr>
        </p:nvSpPr>
        <p:spPr/>
        <p:txBody>
          <a:bodyPr/>
          <a:lstStyle/>
          <a:p>
            <a:r>
              <a:rPr lang="tr-TR" b="1" dirty="0" smtClean="0">
                <a:solidFill>
                  <a:schemeClr val="tx1">
                    <a:lumMod val="65000"/>
                  </a:schemeClr>
                </a:solidFill>
              </a:rPr>
              <a:t>Yenigün, </a:t>
            </a:r>
            <a:r>
              <a:rPr lang="tr-TR" b="1" dirty="0" err="1" smtClean="0">
                <a:solidFill>
                  <a:schemeClr val="tx1">
                    <a:lumMod val="65000"/>
                  </a:schemeClr>
                </a:solidFill>
              </a:rPr>
              <a:t>Tığcılar</a:t>
            </a:r>
            <a:r>
              <a:rPr lang="tr-TR" b="1" dirty="0" smtClean="0">
                <a:solidFill>
                  <a:schemeClr val="tx1">
                    <a:lumMod val="65000"/>
                  </a:schemeClr>
                </a:solidFill>
              </a:rPr>
              <a:t>, Kurtuluş, Cumhuriyet… </a:t>
            </a:r>
            <a:r>
              <a:rPr lang="tr-TR" dirty="0" smtClean="0"/>
              <a:t>gibi pek çok mahallede 99 depreminde üstyapı çalışmadı.</a:t>
            </a:r>
          </a:p>
          <a:p>
            <a:r>
              <a:rPr lang="tr-TR" dirty="0" smtClean="0"/>
              <a:t>Binalar hareket etti, oturma yaptı, …</a:t>
            </a:r>
          </a:p>
          <a:p>
            <a:r>
              <a:rPr lang="tr-TR" dirty="0" smtClean="0"/>
              <a:t>Sıvılaşmayı tetiklemeyen bir deprem meydana gelmesi halinde yapılar nasıl davranacak?</a:t>
            </a:r>
          </a:p>
          <a:p>
            <a:endParaRPr lang="tr-TR" dirty="0" smtClean="0"/>
          </a:p>
          <a:p>
            <a:r>
              <a:rPr lang="tr-TR" dirty="0" smtClean="0"/>
              <a:t>İtfaiye araçlarının girmesi ve  manevra yapmasının mümkün olmadığı pek çok mahallemiz var</a:t>
            </a:r>
            <a:r>
              <a:rPr lang="tr-TR" dirty="0" smtClean="0"/>
              <a:t>. </a:t>
            </a:r>
          </a:p>
          <a:p>
            <a:r>
              <a:rPr lang="tr-TR" dirty="0" smtClean="0"/>
              <a:t>Akıncılar </a:t>
            </a:r>
            <a:r>
              <a:rPr lang="tr-TR" dirty="0" err="1" smtClean="0"/>
              <a:t>çukurahmediye</a:t>
            </a:r>
            <a:r>
              <a:rPr lang="tr-TR" dirty="0" smtClean="0"/>
              <a:t>  çıracılar </a:t>
            </a:r>
            <a:r>
              <a:rPr lang="tr-TR" dirty="0" err="1" smtClean="0"/>
              <a:t>yenicami</a:t>
            </a:r>
            <a:endParaRPr lang="tr-TR" dirty="0" smtClean="0"/>
          </a:p>
          <a:p>
            <a:endParaRPr lang="tr-TR" dirty="0"/>
          </a:p>
        </p:txBody>
      </p:sp>
    </p:spTree>
    <p:extLst>
      <p:ext uri="{BB962C8B-B14F-4D97-AF65-F5344CB8AC3E}">
        <p14:creationId xmlns:p14="http://schemas.microsoft.com/office/powerpoint/2010/main" val="32692197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4"/>
          <p:cNvSpPr>
            <a:spLocks noGrp="1"/>
          </p:cNvSpPr>
          <p:nvPr>
            <p:ph type="body" idx="1"/>
          </p:nvPr>
        </p:nvSpPr>
        <p:spPr>
          <a:xfrm>
            <a:off x="467544" y="2384885"/>
            <a:ext cx="8316924" cy="2022016"/>
          </a:xfrm>
          <a:solidFill>
            <a:srgbClr val="FFFF00"/>
          </a:solidFill>
        </p:spPr>
        <p:txBody>
          <a:bodyPr/>
          <a:lstStyle/>
          <a:p>
            <a:r>
              <a:rPr lang="tr-TR" sz="2800" dirty="0">
                <a:solidFill>
                  <a:schemeClr val="bg1">
                    <a:lumMod val="50000"/>
                  </a:schemeClr>
                </a:solidFill>
                <a:effectLst/>
              </a:rPr>
              <a:t>Kentsel Dönüşüm sürecinde “şu şekilde gelişseydi daha iyi olurdu” ya da “şu şekilde gelişirse daha iyi olacaktır” dediğiniz hususlar var mıdır?</a:t>
            </a:r>
            <a:endParaRPr lang="en-US" sz="2800" dirty="0">
              <a:solidFill>
                <a:schemeClr val="bg1">
                  <a:lumMod val="50000"/>
                </a:schemeClr>
              </a:solidFill>
              <a:effectLst/>
            </a:endParaRPr>
          </a:p>
          <a:p>
            <a:endParaRPr lang="en-US" dirty="0">
              <a:solidFill>
                <a:schemeClr val="bg1">
                  <a:lumMod val="50000"/>
                </a:schemeClr>
              </a:solidFill>
            </a:endParaRPr>
          </a:p>
        </p:txBody>
      </p:sp>
    </p:spTree>
    <p:extLst>
      <p:ext uri="{BB962C8B-B14F-4D97-AF65-F5344CB8AC3E}">
        <p14:creationId xmlns:p14="http://schemas.microsoft.com/office/powerpoint/2010/main" val="17249487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96652"/>
            <a:ext cx="8471284" cy="6027948"/>
          </a:xfrm>
        </p:spPr>
        <p:txBody>
          <a:bodyPr>
            <a:normAutofit/>
          </a:bodyPr>
          <a:lstStyle/>
          <a:p>
            <a:pPr marL="0" indent="0">
              <a:buNone/>
            </a:pPr>
            <a:r>
              <a:rPr lang="tr-TR" sz="2800" b="1" u="sng" dirty="0"/>
              <a:t>S</a:t>
            </a:r>
            <a:r>
              <a:rPr lang="tr-TR" sz="2800" b="1" u="sng" dirty="0" smtClean="0"/>
              <a:t>ağlam </a:t>
            </a:r>
            <a:r>
              <a:rPr lang="tr-TR" sz="2800" b="1" u="sng" dirty="0"/>
              <a:t>binanın çok önemli olduğunu ama yaşanabilir ve sağlam çevrenin de aynı derecede mühim </a:t>
            </a:r>
            <a:endParaRPr lang="tr-TR" sz="2800" b="1" u="sng" dirty="0" smtClean="0"/>
          </a:p>
          <a:p>
            <a:pPr marL="0" indent="0">
              <a:buNone/>
            </a:pPr>
            <a:endParaRPr lang="tr-TR" dirty="0"/>
          </a:p>
          <a:p>
            <a:pPr marL="0" indent="0">
              <a:buNone/>
            </a:pPr>
            <a:r>
              <a:rPr lang="tr-TR" dirty="0"/>
              <a:t>Örneğin, </a:t>
            </a:r>
            <a:r>
              <a:rPr lang="tr-TR" b="1" dirty="0">
                <a:solidFill>
                  <a:schemeClr val="tx2"/>
                </a:solidFill>
              </a:rPr>
              <a:t>Kadıköy'ün yapılaşma emsali 2.07'dir. </a:t>
            </a:r>
            <a:endParaRPr lang="tr-TR" b="1" dirty="0" smtClean="0">
              <a:solidFill>
                <a:schemeClr val="tx2"/>
              </a:solidFill>
            </a:endParaRPr>
          </a:p>
          <a:p>
            <a:pPr marL="0" indent="0">
              <a:buNone/>
            </a:pPr>
            <a:r>
              <a:rPr lang="tr-TR" dirty="0" smtClean="0"/>
              <a:t>Bu </a:t>
            </a:r>
            <a:r>
              <a:rPr lang="tr-TR" dirty="0"/>
              <a:t>demek oluyor ki </a:t>
            </a:r>
            <a:r>
              <a:rPr lang="tr-TR" b="1" dirty="0">
                <a:solidFill>
                  <a:schemeClr val="tx2"/>
                </a:solidFill>
              </a:rPr>
              <a:t>arsanın alanı 2.07'yle çarpılır; o kadar inşaat hakkı var</a:t>
            </a:r>
            <a:r>
              <a:rPr lang="tr-TR" dirty="0"/>
              <a:t>. </a:t>
            </a:r>
            <a:endParaRPr lang="tr-TR" dirty="0" smtClean="0"/>
          </a:p>
          <a:p>
            <a:pPr marL="0" indent="0">
              <a:buNone/>
            </a:pPr>
            <a:r>
              <a:rPr lang="tr-TR" dirty="0" smtClean="0"/>
              <a:t>Ama </a:t>
            </a:r>
            <a:r>
              <a:rPr lang="tr-TR" dirty="0"/>
              <a:t>Kadıköy bina dolu. Batı </a:t>
            </a:r>
            <a:r>
              <a:rPr lang="tr-TR" dirty="0" err="1"/>
              <a:t>Ataşehir</a:t>
            </a:r>
            <a:r>
              <a:rPr lang="tr-TR" dirty="0"/>
              <a:t> gökdelenle doldu; 2,5 yapı emsaliyle. </a:t>
            </a:r>
            <a:endParaRPr lang="tr-TR" dirty="0" smtClean="0"/>
          </a:p>
          <a:p>
            <a:pPr marL="0" indent="0">
              <a:buNone/>
            </a:pPr>
            <a:r>
              <a:rPr lang="tr-TR" b="1" dirty="0" smtClean="0">
                <a:solidFill>
                  <a:schemeClr val="tx2"/>
                </a:solidFill>
              </a:rPr>
              <a:t>Dönüşüm </a:t>
            </a:r>
            <a:r>
              <a:rPr lang="tr-TR" b="1" dirty="0">
                <a:solidFill>
                  <a:schemeClr val="tx2"/>
                </a:solidFill>
              </a:rPr>
              <a:t>yapılan </a:t>
            </a:r>
            <a:r>
              <a:rPr lang="tr-TR" b="1" dirty="0" err="1">
                <a:solidFill>
                  <a:schemeClr val="tx2"/>
                </a:solidFill>
              </a:rPr>
              <a:t>Fikirtepe'ye</a:t>
            </a:r>
            <a:r>
              <a:rPr lang="tr-TR" b="1" dirty="0">
                <a:solidFill>
                  <a:schemeClr val="tx2"/>
                </a:solidFill>
              </a:rPr>
              <a:t> 4,4 yapı emsali getirdiler. Hiçbir yeşil alanı yok, hiçbir okul alanı yok</a:t>
            </a:r>
            <a:r>
              <a:rPr lang="tr-TR" b="1" dirty="0" smtClean="0">
                <a:solidFill>
                  <a:schemeClr val="tx2"/>
                </a:solidFill>
              </a:rPr>
              <a:t>.</a:t>
            </a:r>
          </a:p>
          <a:p>
            <a:pPr marL="0" indent="0">
              <a:buNone/>
            </a:pPr>
            <a:endParaRPr lang="tr-TR" dirty="0" smtClean="0"/>
          </a:p>
          <a:p>
            <a:pPr marL="0" indent="0">
              <a:buNone/>
            </a:pPr>
            <a:r>
              <a:rPr lang="tr-TR" dirty="0" smtClean="0"/>
              <a:t>San </a:t>
            </a:r>
            <a:r>
              <a:rPr lang="tr-TR" dirty="0"/>
              <a:t>Francisco depremi "</a:t>
            </a:r>
            <a:r>
              <a:rPr lang="tr-TR" b="1" dirty="0">
                <a:solidFill>
                  <a:srgbClr val="FFFF00"/>
                </a:solidFill>
              </a:rPr>
              <a:t>büyük yangın</a:t>
            </a:r>
            <a:r>
              <a:rPr lang="tr-TR" dirty="0"/>
              <a:t>" olarak anılır çünkü </a:t>
            </a:r>
            <a:r>
              <a:rPr lang="tr-TR" b="1" dirty="0">
                <a:solidFill>
                  <a:srgbClr val="FFFF00"/>
                </a:solidFill>
              </a:rPr>
              <a:t>yangın sebebiyle ölenler deprem sebebiyle ölenlerden </a:t>
            </a:r>
            <a:r>
              <a:rPr lang="tr-TR" dirty="0"/>
              <a:t>fazladır.</a:t>
            </a:r>
          </a:p>
        </p:txBody>
      </p:sp>
    </p:spTree>
    <p:extLst>
      <p:ext uri="{BB962C8B-B14F-4D97-AF65-F5344CB8AC3E}">
        <p14:creationId xmlns:p14="http://schemas.microsoft.com/office/powerpoint/2010/main" val="942188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691760"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26832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1113"/>
            <a:ext cx="8640960" cy="2697807"/>
          </a:xfrm>
        </p:spPr>
        <p:txBody>
          <a:bodyPr/>
          <a:lstStyle/>
          <a:p>
            <a:pPr fontAlgn="auto">
              <a:spcAft>
                <a:spcPts val="0"/>
              </a:spcAft>
              <a:defRPr/>
            </a:pPr>
            <a:r>
              <a:rPr lang="tr-TR" sz="2800" b="1" dirty="0"/>
              <a:t>Afet ve deprem meşruiyeti açısından her şey es geçiliyor</a:t>
            </a:r>
            <a:r>
              <a:rPr lang="tr-TR" sz="2800" b="1" dirty="0" smtClean="0"/>
              <a:t>, </a:t>
            </a:r>
            <a:br>
              <a:rPr lang="tr-TR" sz="2800" b="1" dirty="0" smtClean="0"/>
            </a:br>
            <a:r>
              <a:rPr lang="tr-TR" sz="2800" b="1" dirty="0" smtClean="0"/>
              <a:t>Özünde </a:t>
            </a:r>
            <a:r>
              <a:rPr lang="tr-TR" sz="2800" b="1" dirty="0"/>
              <a:t>planlama lağvediliyor, merkezileşme ön plana geçiyor, </a:t>
            </a:r>
            <a:r>
              <a:rPr lang="tr-TR" sz="2800" b="1" dirty="0" smtClean="0"/>
              <a:t/>
            </a:r>
            <a:br>
              <a:rPr lang="tr-TR" sz="2800" b="1" dirty="0" smtClean="0"/>
            </a:br>
            <a:r>
              <a:rPr lang="tr-TR" sz="2800" b="1" dirty="0" smtClean="0"/>
              <a:t>bina </a:t>
            </a:r>
            <a:r>
              <a:rPr lang="tr-TR" sz="2800" b="1" dirty="0"/>
              <a:t>ölçeğinden hareket ediliyor, </a:t>
            </a:r>
            <a:endParaRPr lang="tr-TR" dirty="0"/>
          </a:p>
        </p:txBody>
      </p:sp>
      <p:sp>
        <p:nvSpPr>
          <p:cNvPr id="3" name="İçerik Yer Tutucusu 2"/>
          <p:cNvSpPr>
            <a:spLocks noGrp="1"/>
          </p:cNvSpPr>
          <p:nvPr>
            <p:ph idx="1"/>
          </p:nvPr>
        </p:nvSpPr>
        <p:spPr>
          <a:xfrm>
            <a:off x="719572" y="2888940"/>
            <a:ext cx="8316924" cy="3888432"/>
          </a:xfrm>
        </p:spPr>
        <p:txBody>
          <a:bodyPr/>
          <a:lstStyle/>
          <a:p>
            <a:r>
              <a:rPr lang="tr-TR" b="1" dirty="0"/>
              <a:t>1999-2002 yılları arasında </a:t>
            </a:r>
            <a:r>
              <a:rPr lang="tr-TR" sz="2000" b="1" dirty="0">
                <a:latin typeface="Arial Black" pitchFamily="34" charset="0"/>
              </a:rPr>
              <a:t>İstanbul İl Afet Merkez Kurulu </a:t>
            </a:r>
            <a:r>
              <a:rPr lang="tr-TR" b="1" dirty="0"/>
              <a:t> tarafından belirlenen (kesinleşen) </a:t>
            </a:r>
            <a:r>
              <a:rPr lang="tr-TR" b="1" dirty="0">
                <a:latin typeface="Arial Black" pitchFamily="34" charset="0"/>
              </a:rPr>
              <a:t>310</a:t>
            </a:r>
            <a:r>
              <a:rPr lang="tr-TR" b="1" dirty="0"/>
              <a:t> toplanma alanı ve çadır kurma alanı bulunmaktadır. </a:t>
            </a:r>
            <a:endParaRPr lang="tr-TR" b="1" dirty="0" smtClean="0"/>
          </a:p>
          <a:p>
            <a:endParaRPr lang="tr-TR" b="1" dirty="0"/>
          </a:p>
          <a:p>
            <a:r>
              <a:rPr lang="tr-TR" sz="2000" b="1" dirty="0">
                <a:latin typeface="Arial Black" pitchFamily="34" charset="0"/>
              </a:rPr>
              <a:t>2002</a:t>
            </a:r>
            <a:r>
              <a:rPr lang="tr-TR" b="1" dirty="0"/>
              <a:t> yılı sonu itibariyle bir deprem sonrası </a:t>
            </a:r>
            <a:r>
              <a:rPr lang="tr-TR" sz="2000" b="1" dirty="0">
                <a:latin typeface="Arial Black" pitchFamily="34" charset="0"/>
              </a:rPr>
              <a:t>470 </a:t>
            </a:r>
            <a:r>
              <a:rPr lang="tr-TR" b="1" dirty="0"/>
              <a:t>toplanma alanı ve çadır kurulacak yerler belirlenmiştir. </a:t>
            </a:r>
          </a:p>
          <a:p>
            <a:endParaRPr lang="tr-TR" dirty="0" smtClean="0"/>
          </a:p>
          <a:p>
            <a:endParaRPr lang="tr-TR" dirty="0"/>
          </a:p>
        </p:txBody>
      </p:sp>
    </p:spTree>
    <p:extLst>
      <p:ext uri="{BB962C8B-B14F-4D97-AF65-F5344CB8AC3E}">
        <p14:creationId xmlns:p14="http://schemas.microsoft.com/office/powerpoint/2010/main" val="21246682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507288" cy="5559896"/>
          </a:xfrm>
        </p:spPr>
        <p:txBody>
          <a:bodyPr/>
          <a:lstStyle/>
          <a:p>
            <a:pPr marL="0" indent="0">
              <a:buNone/>
            </a:pPr>
            <a:endParaRPr lang="tr-TR" dirty="0" smtClean="0"/>
          </a:p>
          <a:p>
            <a:pPr marL="0" indent="0">
              <a:buNone/>
            </a:pPr>
            <a:r>
              <a:rPr lang="tr-TR" sz="2800" dirty="0"/>
              <a:t>BASINDAN BU TOPLANMA YERLERİNİN AVM YE DÖNÜŞTÜRÜLDÜĞÜNÜ </a:t>
            </a:r>
            <a:r>
              <a:rPr lang="tr-TR" sz="2800" dirty="0" smtClean="0"/>
              <a:t>ÖĞRENİYORUZ</a:t>
            </a:r>
            <a:endParaRPr lang="tr-TR" sz="2800" b="1" dirty="0" smtClean="0">
              <a:solidFill>
                <a:schemeClr val="tx2"/>
              </a:solidFill>
            </a:endParaRPr>
          </a:p>
          <a:p>
            <a:pPr marL="0" indent="0">
              <a:buNone/>
            </a:pPr>
            <a:r>
              <a:rPr lang="tr-TR" sz="2800" b="1" dirty="0" smtClean="0">
                <a:solidFill>
                  <a:schemeClr val="tx2"/>
                </a:solidFill>
              </a:rPr>
              <a:t>Deprem </a:t>
            </a:r>
            <a:r>
              <a:rPr lang="tr-TR" sz="2800" b="1" dirty="0">
                <a:solidFill>
                  <a:schemeClr val="tx2"/>
                </a:solidFill>
              </a:rPr>
              <a:t>sonrası ihtiyaç duyulacak toplanma </a:t>
            </a:r>
            <a:r>
              <a:rPr lang="tr-TR" sz="2800" b="1" dirty="0" smtClean="0">
                <a:solidFill>
                  <a:schemeClr val="tx2"/>
                </a:solidFill>
              </a:rPr>
              <a:t> alanları bile </a:t>
            </a:r>
            <a:r>
              <a:rPr lang="tr-TR" sz="2800" b="1" dirty="0" err="1">
                <a:solidFill>
                  <a:schemeClr val="tx2"/>
                </a:solidFill>
              </a:rPr>
              <a:t>binalaştı</a:t>
            </a:r>
            <a:r>
              <a:rPr lang="tr-TR" sz="2800" b="1" dirty="0">
                <a:solidFill>
                  <a:schemeClr val="tx2"/>
                </a:solidFill>
              </a:rPr>
              <a:t>, dönüştürüldü</a:t>
            </a:r>
            <a:r>
              <a:rPr lang="tr-TR" sz="2800" b="1" dirty="0" smtClean="0">
                <a:solidFill>
                  <a:schemeClr val="tx2"/>
                </a:solidFill>
              </a:rPr>
              <a:t>.</a:t>
            </a:r>
            <a:endParaRPr lang="tr-TR" sz="2800" b="1" dirty="0">
              <a:solidFill>
                <a:schemeClr val="tx2"/>
              </a:solidFill>
            </a:endParaRPr>
          </a:p>
          <a:p>
            <a:pPr marL="0" indent="0">
              <a:buNone/>
            </a:pPr>
            <a:endParaRPr lang="tr-TR" sz="2800" b="1" dirty="0" smtClean="0">
              <a:solidFill>
                <a:schemeClr val="tx2"/>
              </a:solidFill>
            </a:endParaRPr>
          </a:p>
          <a:p>
            <a:pPr marL="0" indent="0">
              <a:buNone/>
            </a:pPr>
            <a:r>
              <a:rPr lang="tr-TR" sz="2800" b="1" dirty="0" smtClean="0">
                <a:solidFill>
                  <a:schemeClr val="tx2"/>
                </a:solidFill>
              </a:rPr>
              <a:t>Dönüşüm</a:t>
            </a:r>
            <a:r>
              <a:rPr lang="tr-TR" sz="2800" b="1" dirty="0">
                <a:solidFill>
                  <a:schemeClr val="tx2"/>
                </a:solidFill>
              </a:rPr>
              <a:t>, biz de "imara açmak" olarak algılanıyor. </a:t>
            </a:r>
            <a:endParaRPr lang="tr-TR" sz="2800" b="1" dirty="0" smtClean="0">
              <a:solidFill>
                <a:schemeClr val="tx2"/>
              </a:solidFill>
            </a:endParaRPr>
          </a:p>
          <a:p>
            <a:pPr marL="0" indent="0">
              <a:buNone/>
            </a:pPr>
            <a:r>
              <a:rPr lang="tr-TR" sz="2800" b="1" dirty="0" smtClean="0">
                <a:solidFill>
                  <a:schemeClr val="tx2"/>
                </a:solidFill>
              </a:rPr>
              <a:t>Herhangi </a:t>
            </a:r>
            <a:r>
              <a:rPr lang="tr-TR" sz="2800" b="1" dirty="0">
                <a:solidFill>
                  <a:schemeClr val="tx2"/>
                </a:solidFill>
              </a:rPr>
              <a:t>bir dönüşüm sosyal yapıyı ve insanı yok sayarak yapılmaz; hiçbir yerde de yapılmaz. </a:t>
            </a:r>
            <a:endParaRPr lang="tr-TR" sz="2800" b="1" dirty="0" smtClean="0">
              <a:solidFill>
                <a:schemeClr val="tx2"/>
              </a:solidFill>
            </a:endParaRPr>
          </a:p>
          <a:p>
            <a:pPr marL="0" indent="0">
              <a:buNone/>
            </a:pPr>
            <a:r>
              <a:rPr lang="tr-TR" sz="2800" b="1" dirty="0" smtClean="0">
                <a:solidFill>
                  <a:schemeClr val="tx2"/>
                </a:solidFill>
              </a:rPr>
              <a:t>Bizim </a:t>
            </a:r>
            <a:r>
              <a:rPr lang="tr-TR" sz="2800" b="1" dirty="0">
                <a:solidFill>
                  <a:schemeClr val="tx2"/>
                </a:solidFill>
              </a:rPr>
              <a:t>gibi kentsel dönüşüm yapanı ben hiç duymadım.</a:t>
            </a:r>
          </a:p>
        </p:txBody>
      </p:sp>
    </p:spTree>
    <p:extLst>
      <p:ext uri="{BB962C8B-B14F-4D97-AF65-F5344CB8AC3E}">
        <p14:creationId xmlns:p14="http://schemas.microsoft.com/office/powerpoint/2010/main" val="34795088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en-US" sz="3200" b="1" dirty="0" err="1"/>
              <a:t>Yasama</a:t>
            </a:r>
            <a:r>
              <a:rPr lang="en-US" sz="3200" b="1" dirty="0"/>
              <a:t> </a:t>
            </a:r>
            <a:r>
              <a:rPr lang="en-US" sz="3200" b="1" dirty="0" err="1"/>
              <a:t>ve</a:t>
            </a:r>
            <a:r>
              <a:rPr lang="en-US" sz="3200" b="1" dirty="0"/>
              <a:t> </a:t>
            </a:r>
            <a:r>
              <a:rPr lang="en-US" sz="3200" b="1" dirty="0" err="1"/>
              <a:t>yargıyı</a:t>
            </a:r>
            <a:r>
              <a:rPr lang="en-US" sz="3200" b="1" dirty="0"/>
              <a:t> </a:t>
            </a:r>
            <a:r>
              <a:rPr lang="en-US" sz="3200" b="1" dirty="0" err="1"/>
              <a:t>devre</a:t>
            </a:r>
            <a:r>
              <a:rPr lang="en-US" sz="3200" b="1" dirty="0"/>
              <a:t> </a:t>
            </a:r>
            <a:r>
              <a:rPr lang="en-US" sz="3200" b="1" dirty="0" err="1"/>
              <a:t>dışı</a:t>
            </a:r>
            <a:r>
              <a:rPr lang="en-US" sz="3200" b="1" dirty="0"/>
              <a:t> </a:t>
            </a:r>
            <a:r>
              <a:rPr lang="en-US" sz="3200" b="1" dirty="0" err="1"/>
              <a:t>bırakılarak</a:t>
            </a:r>
            <a:r>
              <a:rPr lang="en-US" sz="3200" b="1" dirty="0"/>
              <a:t> </a:t>
            </a:r>
            <a:r>
              <a:rPr lang="en-US" sz="3200" b="1" dirty="0" err="1"/>
              <a:t>yürütmeyi</a:t>
            </a:r>
            <a:r>
              <a:rPr lang="en-US" sz="3200" b="1" dirty="0"/>
              <a:t> </a:t>
            </a:r>
            <a:r>
              <a:rPr lang="en-US" sz="3200" b="1" dirty="0" err="1"/>
              <a:t>mutlaklaştırıyor</a:t>
            </a:r>
            <a:r>
              <a:rPr lang="en-US" sz="3200" b="1" dirty="0"/>
              <a:t>, </a:t>
            </a:r>
            <a:r>
              <a:rPr lang="en-US" sz="3200" b="1" dirty="0" err="1"/>
              <a:t>az</a:t>
            </a:r>
            <a:r>
              <a:rPr lang="en-US" sz="3200" b="1" dirty="0"/>
              <a:t> </a:t>
            </a:r>
            <a:r>
              <a:rPr lang="en-US" sz="3200" b="1" dirty="0" err="1"/>
              <a:t>itirazlı</a:t>
            </a:r>
            <a:r>
              <a:rPr lang="en-US" sz="3200" b="1" dirty="0"/>
              <a:t> </a:t>
            </a:r>
            <a:r>
              <a:rPr lang="en-US" sz="3200" b="1" dirty="0" err="1"/>
              <a:t>bir</a:t>
            </a:r>
            <a:r>
              <a:rPr lang="en-US" sz="3200" b="1" dirty="0"/>
              <a:t> </a:t>
            </a:r>
            <a:r>
              <a:rPr lang="en-US" sz="3200" b="1" dirty="0" err="1"/>
              <a:t>alan</a:t>
            </a:r>
            <a:r>
              <a:rPr lang="en-US" sz="3200" b="1" dirty="0"/>
              <a:t> </a:t>
            </a:r>
            <a:r>
              <a:rPr lang="en-US" sz="3200" b="1" dirty="0" err="1"/>
              <a:t>yaratıyor</a:t>
            </a:r>
            <a:r>
              <a:rPr lang="en-US" sz="3200" b="1" dirty="0"/>
              <a:t>.</a:t>
            </a:r>
            <a:endParaRPr lang="tr-TR" sz="3200" b="1" dirty="0"/>
          </a:p>
          <a:p>
            <a:endParaRPr lang="tr-TR" sz="3200" b="1" dirty="0"/>
          </a:p>
          <a:p>
            <a:r>
              <a:rPr lang="en-US" sz="3200" b="1" dirty="0" err="1"/>
              <a:t>Yıkıp</a:t>
            </a:r>
            <a:r>
              <a:rPr lang="en-US" sz="3200" b="1" dirty="0"/>
              <a:t> </a:t>
            </a:r>
            <a:r>
              <a:rPr lang="en-US" sz="3200" b="1" dirty="0" err="1"/>
              <a:t>yapma</a:t>
            </a:r>
            <a:r>
              <a:rPr lang="en-US" sz="3200" b="1" dirty="0"/>
              <a:t> </a:t>
            </a:r>
            <a:r>
              <a:rPr lang="en-US" sz="3200" b="1" dirty="0" err="1"/>
              <a:t>garantisi</a:t>
            </a:r>
            <a:r>
              <a:rPr lang="en-US" sz="3200" b="1" dirty="0"/>
              <a:t> </a:t>
            </a:r>
            <a:r>
              <a:rPr lang="en-US" sz="3200" b="1" dirty="0" err="1"/>
              <a:t>vermiyor</a:t>
            </a:r>
            <a:r>
              <a:rPr lang="en-US" sz="3200" b="1" dirty="0"/>
              <a:t>. </a:t>
            </a:r>
            <a:endParaRPr lang="tr-TR" sz="3200" b="1" dirty="0" smtClean="0"/>
          </a:p>
          <a:p>
            <a:endParaRPr lang="tr-TR" sz="3200" b="1" dirty="0"/>
          </a:p>
          <a:p>
            <a:r>
              <a:rPr lang="tr-TR" sz="3200" b="1" dirty="0"/>
              <a:t>RBT ÇOK YETERSİZ!..</a:t>
            </a:r>
          </a:p>
          <a:p>
            <a:endParaRPr lang="en-US" b="1" dirty="0"/>
          </a:p>
          <a:p>
            <a:endParaRPr lang="tr-TR" dirty="0"/>
          </a:p>
        </p:txBody>
      </p:sp>
    </p:spTree>
    <p:extLst>
      <p:ext uri="{BB962C8B-B14F-4D97-AF65-F5344CB8AC3E}">
        <p14:creationId xmlns:p14="http://schemas.microsoft.com/office/powerpoint/2010/main" val="42803667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152636"/>
            <a:ext cx="8208912" cy="6624737"/>
          </a:xfrm>
        </p:spPr>
        <p:txBody>
          <a:bodyPr/>
          <a:lstStyle/>
          <a:p>
            <a:r>
              <a:rPr lang="tr-TR" sz="3200" b="1" dirty="0">
                <a:solidFill>
                  <a:schemeClr val="bg2"/>
                </a:solidFill>
              </a:rPr>
              <a:t>Tüm afetlere karşı güvenli bir çevre ve güvenli bir yapı</a:t>
            </a:r>
            <a:r>
              <a:rPr lang="tr-TR" sz="3200" b="1" dirty="0" smtClean="0">
                <a:solidFill>
                  <a:schemeClr val="bg2"/>
                </a:solidFill>
              </a:rPr>
              <a:t>,</a:t>
            </a:r>
            <a:endParaRPr lang="tr-TR" sz="3200" b="1" dirty="0" smtClean="0">
              <a:solidFill>
                <a:schemeClr val="bg2"/>
              </a:solidFill>
            </a:endParaRPr>
          </a:p>
          <a:p>
            <a:r>
              <a:rPr lang="tr-TR" sz="3200" b="1" dirty="0">
                <a:solidFill>
                  <a:schemeClr val="bg2"/>
                </a:solidFill>
              </a:rPr>
              <a:t>Yoksulları kollayan, satın alınabilir konutların olduğu,</a:t>
            </a:r>
          </a:p>
          <a:p>
            <a:r>
              <a:rPr lang="tr-TR" sz="3200" b="1" dirty="0">
                <a:solidFill>
                  <a:schemeClr val="bg2"/>
                </a:solidFill>
              </a:rPr>
              <a:t>Yeterli ölçüde açık alana sahip bir düzenleme,</a:t>
            </a:r>
          </a:p>
          <a:p>
            <a:r>
              <a:rPr lang="tr-TR" sz="3200" b="1" dirty="0">
                <a:solidFill>
                  <a:schemeClr val="bg2"/>
                </a:solidFill>
              </a:rPr>
              <a:t>Finansman sorunu çözülmüş bir dönüşüm,</a:t>
            </a:r>
          </a:p>
          <a:p>
            <a:r>
              <a:rPr lang="tr-TR" sz="3200" b="1" dirty="0" smtClean="0">
                <a:solidFill>
                  <a:schemeClr val="bg2"/>
                </a:solidFill>
              </a:rPr>
              <a:t>Kentin </a:t>
            </a:r>
            <a:r>
              <a:rPr lang="tr-TR" sz="3200" b="1" dirty="0" smtClean="0">
                <a:solidFill>
                  <a:schemeClr val="bg2"/>
                </a:solidFill>
              </a:rPr>
              <a:t>makro-formu </a:t>
            </a:r>
            <a:r>
              <a:rPr lang="tr-TR" sz="3200" b="1" dirty="0">
                <a:solidFill>
                  <a:schemeClr val="bg2"/>
                </a:solidFill>
              </a:rPr>
              <a:t>ile ilişkili, </a:t>
            </a:r>
            <a:r>
              <a:rPr lang="tr-TR" sz="3200" b="1" i="1" dirty="0">
                <a:solidFill>
                  <a:schemeClr val="bg2"/>
                </a:solidFill>
              </a:rPr>
              <a:t>planlama hiyerarşisi</a:t>
            </a:r>
            <a:r>
              <a:rPr lang="tr-TR" sz="3200" b="1" dirty="0">
                <a:solidFill>
                  <a:schemeClr val="bg2"/>
                </a:solidFill>
              </a:rPr>
              <a:t> çerçevesinde </a:t>
            </a:r>
            <a:r>
              <a:rPr lang="tr-TR" sz="3200" b="1" i="1" dirty="0">
                <a:solidFill>
                  <a:schemeClr val="bg2"/>
                </a:solidFill>
              </a:rPr>
              <a:t>bütünün dikkate alındığı </a:t>
            </a:r>
            <a:r>
              <a:rPr lang="tr-TR" sz="3200" b="1" dirty="0">
                <a:solidFill>
                  <a:schemeClr val="bg2"/>
                </a:solidFill>
              </a:rPr>
              <a:t>bir </a:t>
            </a:r>
            <a:r>
              <a:rPr lang="tr-TR" sz="3200" b="1" dirty="0" smtClean="0">
                <a:solidFill>
                  <a:schemeClr val="bg2"/>
                </a:solidFill>
              </a:rPr>
              <a:t>planlama</a:t>
            </a:r>
          </a:p>
          <a:p>
            <a:r>
              <a:rPr lang="tr-TR" sz="3200" b="1" dirty="0" smtClean="0">
                <a:solidFill>
                  <a:schemeClr val="bg2"/>
                </a:solidFill>
              </a:rPr>
              <a:t>Kimliği </a:t>
            </a:r>
            <a:r>
              <a:rPr lang="tr-TR" sz="3200" b="1" dirty="0">
                <a:solidFill>
                  <a:schemeClr val="bg2"/>
                </a:solidFill>
              </a:rPr>
              <a:t>korunmuş bir kentte, kimlikli, yenilenmiş bir çevre</a:t>
            </a:r>
          </a:p>
          <a:p>
            <a:pPr marL="0" indent="0">
              <a:buNone/>
            </a:pPr>
            <a:endParaRPr lang="tr-TR" b="1" dirty="0">
              <a:solidFill>
                <a:schemeClr val="bg2"/>
              </a:solidFill>
            </a:endParaRPr>
          </a:p>
          <a:p>
            <a:endParaRPr lang="tr-TR" b="1" dirty="0" smtClean="0">
              <a:solidFill>
                <a:schemeClr val="bg2"/>
              </a:solidFill>
            </a:endParaRPr>
          </a:p>
          <a:p>
            <a:endParaRPr lang="tr-TR" b="1" dirty="0">
              <a:solidFill>
                <a:schemeClr val="bg2"/>
              </a:solidFill>
            </a:endParaRPr>
          </a:p>
          <a:p>
            <a:endParaRPr lang="tr-TR" b="1" dirty="0">
              <a:solidFill>
                <a:schemeClr val="bg2"/>
              </a:solidFill>
            </a:endParaRPr>
          </a:p>
          <a:p>
            <a:endParaRPr lang="en-US" dirty="0">
              <a:solidFill>
                <a:schemeClr val="bg2"/>
              </a:solidFill>
            </a:endParaRPr>
          </a:p>
        </p:txBody>
      </p:sp>
    </p:spTree>
    <p:extLst>
      <p:ext uri="{BB962C8B-B14F-4D97-AF65-F5344CB8AC3E}">
        <p14:creationId xmlns:p14="http://schemas.microsoft.com/office/powerpoint/2010/main" val="1024339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title"/>
          </p:nvPr>
        </p:nvSpPr>
        <p:spPr/>
        <p:txBody>
          <a:bodyPr/>
          <a:lstStyle/>
          <a:p>
            <a:r>
              <a:rPr lang="tr-TR" altLang="tr-TR" smtClean="0"/>
              <a:t>Modern Afet Yönetim Sistemi ve Evreleri</a:t>
            </a:r>
          </a:p>
        </p:txBody>
      </p:sp>
      <p:sp>
        <p:nvSpPr>
          <p:cNvPr id="16387" name="3 Veri Yer Tutucusu"/>
          <p:cNvSpPr>
            <a:spLocks noGrp="1"/>
          </p:cNvSpPr>
          <p:nvPr>
            <p:ph type="dt" sz="quarter" idx="10"/>
          </p:nvPr>
        </p:nvSpPr>
        <p:spPr>
          <a:xfrm rot="16200000">
            <a:off x="-477044" y="5526882"/>
            <a:ext cx="1509713" cy="298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Wingdings" pitchFamily="2" charset="2"/>
              <a:buBlip>
                <a:blip r:embed="rId2"/>
              </a:buBlip>
              <a:defRPr sz="2400">
                <a:solidFill>
                  <a:schemeClr val="tx1"/>
                </a:solidFill>
                <a:latin typeface="Tahoma" pitchFamily="34" charset="0"/>
              </a:defRPr>
            </a:lvl1pPr>
            <a:lvl2pPr marL="742950" indent="-285750" eaLnBrk="0" hangingPunct="0">
              <a:spcBef>
                <a:spcPct val="20000"/>
              </a:spcBef>
              <a:buClr>
                <a:srgbClr val="FF0000"/>
              </a:buClr>
              <a:buFont typeface="Wingdings" pitchFamily="2" charset="2"/>
              <a:buBlip>
                <a:blip r:embed="rId3"/>
              </a:buBlip>
              <a:defRPr sz="2400">
                <a:solidFill>
                  <a:schemeClr val="tx1"/>
                </a:solidFill>
                <a:latin typeface="Times New Roman" pitchFamily="18" charset="0"/>
              </a:defRPr>
            </a:lvl2pPr>
            <a:lvl3pPr marL="1143000" indent="-228600" eaLnBrk="0" hangingPunct="0">
              <a:spcBef>
                <a:spcPct val="20000"/>
              </a:spcBef>
              <a:buBlip>
                <a:blip r:embed="rId4"/>
              </a:buBlip>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Blip>
                <a:blip r:embed="rId5"/>
              </a:buBlip>
              <a:defRPr sz="2000">
                <a:solidFill>
                  <a:schemeClr val="tx1"/>
                </a:solidFill>
                <a:latin typeface="Arial" charset="0"/>
              </a:defRPr>
            </a:lvl5pPr>
            <a:lvl6pPr marL="2514600" indent="-228600" eaLnBrk="0" fontAlgn="base" hangingPunct="0">
              <a:spcBef>
                <a:spcPct val="20000"/>
              </a:spcBef>
              <a:spcAft>
                <a:spcPct val="0"/>
              </a:spcAft>
              <a:buBlip>
                <a:blip r:embed="rId5"/>
              </a:buBlip>
              <a:defRPr sz="2000">
                <a:solidFill>
                  <a:schemeClr val="tx1"/>
                </a:solidFill>
                <a:latin typeface="Arial" charset="0"/>
              </a:defRPr>
            </a:lvl6pPr>
            <a:lvl7pPr marL="2971800" indent="-228600" eaLnBrk="0" fontAlgn="base" hangingPunct="0">
              <a:spcBef>
                <a:spcPct val="20000"/>
              </a:spcBef>
              <a:spcAft>
                <a:spcPct val="0"/>
              </a:spcAft>
              <a:buBlip>
                <a:blip r:embed="rId5"/>
              </a:buBlip>
              <a:defRPr sz="2000">
                <a:solidFill>
                  <a:schemeClr val="tx1"/>
                </a:solidFill>
                <a:latin typeface="Arial" charset="0"/>
              </a:defRPr>
            </a:lvl7pPr>
            <a:lvl8pPr marL="3429000" indent="-228600" eaLnBrk="0" fontAlgn="base" hangingPunct="0">
              <a:spcBef>
                <a:spcPct val="20000"/>
              </a:spcBef>
              <a:spcAft>
                <a:spcPct val="0"/>
              </a:spcAft>
              <a:buBlip>
                <a:blip r:embed="rId5"/>
              </a:buBlip>
              <a:defRPr sz="2000">
                <a:solidFill>
                  <a:schemeClr val="tx1"/>
                </a:solidFill>
                <a:latin typeface="Arial" charset="0"/>
              </a:defRPr>
            </a:lvl8pPr>
            <a:lvl9pPr marL="3886200" indent="-228600" eaLnBrk="0" fontAlgn="base" hangingPunct="0">
              <a:spcBef>
                <a:spcPct val="20000"/>
              </a:spcBef>
              <a:spcAft>
                <a:spcPct val="0"/>
              </a:spcAft>
              <a:buBlip>
                <a:blip r:embed="rId5"/>
              </a:buBlip>
              <a:defRPr sz="2000">
                <a:solidFill>
                  <a:schemeClr val="tx1"/>
                </a:solidFill>
                <a:latin typeface="Arial" charset="0"/>
              </a:defRPr>
            </a:lvl9pPr>
          </a:lstStyle>
          <a:p>
            <a:pPr eaLnBrk="1" hangingPunct="1">
              <a:spcBef>
                <a:spcPct val="0"/>
              </a:spcBef>
              <a:buClrTx/>
              <a:buFontTx/>
              <a:buNone/>
            </a:pPr>
            <a:fld id="{78F0F8FC-B4F4-4BFC-B7E2-C026AEC22912}" type="datetime1">
              <a:rPr lang="tr-TR" altLang="tr-TR" sz="1200" smtClean="0">
                <a:latin typeface="Courier New" pitchFamily="49" charset="0"/>
              </a:rPr>
              <a:pPr eaLnBrk="1" hangingPunct="1">
                <a:spcBef>
                  <a:spcPct val="0"/>
                </a:spcBef>
                <a:buClrTx/>
                <a:buFontTx/>
                <a:buNone/>
              </a:pPr>
              <a:t>28.05.2014</a:t>
            </a:fld>
            <a:endParaRPr lang="tr-TR" altLang="tr-TR" sz="1200" smtClean="0">
              <a:latin typeface="Courier New" pitchFamily="49" charset="0"/>
            </a:endParaRPr>
          </a:p>
        </p:txBody>
      </p:sp>
      <p:sp>
        <p:nvSpPr>
          <p:cNvPr id="16388" name="4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Wingdings" pitchFamily="2" charset="2"/>
              <a:buBlip>
                <a:blip r:embed="rId2"/>
              </a:buBlip>
              <a:defRPr sz="2400">
                <a:solidFill>
                  <a:schemeClr val="tx1"/>
                </a:solidFill>
                <a:latin typeface="Tahoma" pitchFamily="34" charset="0"/>
              </a:defRPr>
            </a:lvl1pPr>
            <a:lvl2pPr marL="742950" indent="-285750" eaLnBrk="0" hangingPunct="0">
              <a:spcBef>
                <a:spcPct val="20000"/>
              </a:spcBef>
              <a:buClr>
                <a:srgbClr val="FF0000"/>
              </a:buClr>
              <a:buFont typeface="Wingdings" pitchFamily="2" charset="2"/>
              <a:buBlip>
                <a:blip r:embed="rId3"/>
              </a:buBlip>
              <a:defRPr sz="2400">
                <a:solidFill>
                  <a:schemeClr val="tx1"/>
                </a:solidFill>
                <a:latin typeface="Times New Roman" pitchFamily="18" charset="0"/>
              </a:defRPr>
            </a:lvl2pPr>
            <a:lvl3pPr marL="1143000" indent="-228600" eaLnBrk="0" hangingPunct="0">
              <a:spcBef>
                <a:spcPct val="20000"/>
              </a:spcBef>
              <a:buBlip>
                <a:blip r:embed="rId4"/>
              </a:buBlip>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Blip>
                <a:blip r:embed="rId5"/>
              </a:buBlip>
              <a:defRPr sz="2000">
                <a:solidFill>
                  <a:schemeClr val="tx1"/>
                </a:solidFill>
                <a:latin typeface="Arial" charset="0"/>
              </a:defRPr>
            </a:lvl5pPr>
            <a:lvl6pPr marL="2514600" indent="-228600" eaLnBrk="0" fontAlgn="base" hangingPunct="0">
              <a:spcBef>
                <a:spcPct val="20000"/>
              </a:spcBef>
              <a:spcAft>
                <a:spcPct val="0"/>
              </a:spcAft>
              <a:buBlip>
                <a:blip r:embed="rId5"/>
              </a:buBlip>
              <a:defRPr sz="2000">
                <a:solidFill>
                  <a:schemeClr val="tx1"/>
                </a:solidFill>
                <a:latin typeface="Arial" charset="0"/>
              </a:defRPr>
            </a:lvl6pPr>
            <a:lvl7pPr marL="2971800" indent="-228600" eaLnBrk="0" fontAlgn="base" hangingPunct="0">
              <a:spcBef>
                <a:spcPct val="20000"/>
              </a:spcBef>
              <a:spcAft>
                <a:spcPct val="0"/>
              </a:spcAft>
              <a:buBlip>
                <a:blip r:embed="rId5"/>
              </a:buBlip>
              <a:defRPr sz="2000">
                <a:solidFill>
                  <a:schemeClr val="tx1"/>
                </a:solidFill>
                <a:latin typeface="Arial" charset="0"/>
              </a:defRPr>
            </a:lvl7pPr>
            <a:lvl8pPr marL="3429000" indent="-228600" eaLnBrk="0" fontAlgn="base" hangingPunct="0">
              <a:spcBef>
                <a:spcPct val="20000"/>
              </a:spcBef>
              <a:spcAft>
                <a:spcPct val="0"/>
              </a:spcAft>
              <a:buBlip>
                <a:blip r:embed="rId5"/>
              </a:buBlip>
              <a:defRPr sz="2000">
                <a:solidFill>
                  <a:schemeClr val="tx1"/>
                </a:solidFill>
                <a:latin typeface="Arial" charset="0"/>
              </a:defRPr>
            </a:lvl8pPr>
            <a:lvl9pPr marL="3886200" indent="-228600" eaLnBrk="0" fontAlgn="base" hangingPunct="0">
              <a:spcBef>
                <a:spcPct val="20000"/>
              </a:spcBef>
              <a:spcAft>
                <a:spcPct val="0"/>
              </a:spcAft>
              <a:buBlip>
                <a:blip r:embed="rId5"/>
              </a:buBlip>
              <a:defRPr sz="2000">
                <a:solidFill>
                  <a:schemeClr val="tx1"/>
                </a:solidFill>
                <a:latin typeface="Arial" charset="0"/>
              </a:defRPr>
            </a:lvl9pPr>
          </a:lstStyle>
          <a:p>
            <a:pPr eaLnBrk="1" hangingPunct="1">
              <a:spcBef>
                <a:spcPct val="0"/>
              </a:spcBef>
              <a:buClrTx/>
              <a:buFontTx/>
              <a:buNone/>
            </a:pPr>
            <a:r>
              <a:rPr lang="tr-TR" altLang="tr-TR" sz="1400" smtClean="0">
                <a:latin typeface="Courier New" pitchFamily="49" charset="0"/>
              </a:rPr>
              <a:t>DR. MUSTAFA KUTANİS SAÜ İNŞ.MÜH. BÖLÜMÜ</a:t>
            </a:r>
          </a:p>
        </p:txBody>
      </p:sp>
      <p:sp>
        <p:nvSpPr>
          <p:cNvPr id="16389"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Wingdings" pitchFamily="2" charset="2"/>
              <a:buBlip>
                <a:blip r:embed="rId2"/>
              </a:buBlip>
              <a:defRPr sz="2400">
                <a:solidFill>
                  <a:schemeClr val="tx1"/>
                </a:solidFill>
                <a:latin typeface="Tahoma" pitchFamily="34" charset="0"/>
              </a:defRPr>
            </a:lvl1pPr>
            <a:lvl2pPr marL="742950" indent="-285750" eaLnBrk="0" hangingPunct="0">
              <a:spcBef>
                <a:spcPct val="20000"/>
              </a:spcBef>
              <a:buClr>
                <a:srgbClr val="FF0000"/>
              </a:buClr>
              <a:buFont typeface="Wingdings" pitchFamily="2" charset="2"/>
              <a:buBlip>
                <a:blip r:embed="rId3"/>
              </a:buBlip>
              <a:defRPr sz="2400">
                <a:solidFill>
                  <a:schemeClr val="tx1"/>
                </a:solidFill>
                <a:latin typeface="Times New Roman" pitchFamily="18" charset="0"/>
              </a:defRPr>
            </a:lvl2pPr>
            <a:lvl3pPr marL="1143000" indent="-228600" eaLnBrk="0" hangingPunct="0">
              <a:spcBef>
                <a:spcPct val="20000"/>
              </a:spcBef>
              <a:buBlip>
                <a:blip r:embed="rId4"/>
              </a:buBlip>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Blip>
                <a:blip r:embed="rId5"/>
              </a:buBlip>
              <a:defRPr sz="2000">
                <a:solidFill>
                  <a:schemeClr val="tx1"/>
                </a:solidFill>
                <a:latin typeface="Arial" charset="0"/>
              </a:defRPr>
            </a:lvl5pPr>
            <a:lvl6pPr marL="2514600" indent="-228600" eaLnBrk="0" fontAlgn="base" hangingPunct="0">
              <a:spcBef>
                <a:spcPct val="20000"/>
              </a:spcBef>
              <a:spcAft>
                <a:spcPct val="0"/>
              </a:spcAft>
              <a:buBlip>
                <a:blip r:embed="rId5"/>
              </a:buBlip>
              <a:defRPr sz="2000">
                <a:solidFill>
                  <a:schemeClr val="tx1"/>
                </a:solidFill>
                <a:latin typeface="Arial" charset="0"/>
              </a:defRPr>
            </a:lvl6pPr>
            <a:lvl7pPr marL="2971800" indent="-228600" eaLnBrk="0" fontAlgn="base" hangingPunct="0">
              <a:spcBef>
                <a:spcPct val="20000"/>
              </a:spcBef>
              <a:spcAft>
                <a:spcPct val="0"/>
              </a:spcAft>
              <a:buBlip>
                <a:blip r:embed="rId5"/>
              </a:buBlip>
              <a:defRPr sz="2000">
                <a:solidFill>
                  <a:schemeClr val="tx1"/>
                </a:solidFill>
                <a:latin typeface="Arial" charset="0"/>
              </a:defRPr>
            </a:lvl7pPr>
            <a:lvl8pPr marL="3429000" indent="-228600" eaLnBrk="0" fontAlgn="base" hangingPunct="0">
              <a:spcBef>
                <a:spcPct val="20000"/>
              </a:spcBef>
              <a:spcAft>
                <a:spcPct val="0"/>
              </a:spcAft>
              <a:buBlip>
                <a:blip r:embed="rId5"/>
              </a:buBlip>
              <a:defRPr sz="2000">
                <a:solidFill>
                  <a:schemeClr val="tx1"/>
                </a:solidFill>
                <a:latin typeface="Arial" charset="0"/>
              </a:defRPr>
            </a:lvl8pPr>
            <a:lvl9pPr marL="3886200" indent="-228600" eaLnBrk="0" fontAlgn="base" hangingPunct="0">
              <a:spcBef>
                <a:spcPct val="20000"/>
              </a:spcBef>
              <a:spcAft>
                <a:spcPct val="0"/>
              </a:spcAft>
              <a:buBlip>
                <a:blip r:embed="rId5"/>
              </a:buBlip>
              <a:defRPr sz="2000">
                <a:solidFill>
                  <a:schemeClr val="tx1"/>
                </a:solidFill>
                <a:latin typeface="Arial" charset="0"/>
              </a:defRPr>
            </a:lvl9pPr>
          </a:lstStyle>
          <a:p>
            <a:pPr eaLnBrk="1" hangingPunct="1">
              <a:spcBef>
                <a:spcPct val="0"/>
              </a:spcBef>
              <a:buClrTx/>
              <a:buFontTx/>
              <a:buNone/>
            </a:pPr>
            <a:r>
              <a:rPr lang="tr-TR" altLang="tr-TR" sz="1200" smtClean="0">
                <a:latin typeface="Courier New" pitchFamily="49" charset="0"/>
              </a:rPr>
              <a:t>SLIDE </a:t>
            </a:r>
            <a:fld id="{943ACB11-F342-441C-B038-50FE1959BB7A}" type="slidenum">
              <a:rPr lang="tr-TR" altLang="tr-TR" sz="1200" smtClean="0">
                <a:latin typeface="Courier New" pitchFamily="49" charset="0"/>
              </a:rPr>
              <a:pPr eaLnBrk="1" hangingPunct="1">
                <a:spcBef>
                  <a:spcPct val="0"/>
                </a:spcBef>
                <a:buClrTx/>
                <a:buFontTx/>
                <a:buNone/>
              </a:pPr>
              <a:t>7</a:t>
            </a:fld>
            <a:endParaRPr lang="tr-TR" altLang="tr-TR" sz="1200" smtClean="0">
              <a:latin typeface="Courier New" pitchFamily="49" charset="0"/>
            </a:endParaRPr>
          </a:p>
        </p:txBody>
      </p:sp>
      <p:grpSp>
        <p:nvGrpSpPr>
          <p:cNvPr id="16390" name="36 Grup"/>
          <p:cNvGrpSpPr>
            <a:grpSpLocks/>
          </p:cNvGrpSpPr>
          <p:nvPr/>
        </p:nvGrpSpPr>
        <p:grpSpPr bwMode="auto">
          <a:xfrm>
            <a:off x="1095375" y="1104900"/>
            <a:ext cx="6670675" cy="4794250"/>
            <a:chOff x="1648487" y="1105443"/>
            <a:chExt cx="6670733" cy="4793086"/>
          </a:xfrm>
        </p:grpSpPr>
        <p:sp>
          <p:nvSpPr>
            <p:cNvPr id="16410" name="20 Dikdörtgen"/>
            <p:cNvSpPr>
              <a:spLocks noChangeArrowheads="1"/>
            </p:cNvSpPr>
            <p:nvPr/>
          </p:nvSpPr>
          <p:spPr bwMode="auto">
            <a:xfrm>
              <a:off x="1659220" y="1105443"/>
              <a:ext cx="6660000" cy="2395470"/>
            </a:xfrm>
            <a:prstGeom prst="rect">
              <a:avLst/>
            </a:prstGeom>
            <a:solidFill>
              <a:srgbClr val="000099"/>
            </a:solidFill>
            <a:ln w="9525" algn="ctr">
              <a:solidFill>
                <a:schemeClr val="bg1"/>
              </a:solidFill>
              <a:round/>
              <a:headEnd/>
              <a:tailEnd/>
            </a:ln>
          </p:spPr>
          <p:txBody>
            <a:bodyPr/>
            <a:lstStyle>
              <a:lvl1pPr eaLnBrk="0" hangingPunct="0">
                <a:spcBef>
                  <a:spcPct val="20000"/>
                </a:spcBef>
                <a:buClr>
                  <a:srgbClr val="FF0000"/>
                </a:buClr>
                <a:buFont typeface="Wingdings" pitchFamily="2" charset="2"/>
                <a:buBlip>
                  <a:blip r:embed="rId2"/>
                </a:buBlip>
                <a:defRPr sz="2400">
                  <a:solidFill>
                    <a:schemeClr val="tx1"/>
                  </a:solidFill>
                  <a:latin typeface="Tahoma" pitchFamily="34" charset="0"/>
                </a:defRPr>
              </a:lvl1pPr>
              <a:lvl2pPr marL="742950" indent="-285750" eaLnBrk="0" hangingPunct="0">
                <a:spcBef>
                  <a:spcPct val="20000"/>
                </a:spcBef>
                <a:buClr>
                  <a:srgbClr val="FF0000"/>
                </a:buClr>
                <a:buFont typeface="Wingdings" pitchFamily="2" charset="2"/>
                <a:buBlip>
                  <a:blip r:embed="rId3"/>
                </a:buBlip>
                <a:defRPr sz="2400">
                  <a:solidFill>
                    <a:schemeClr val="tx1"/>
                  </a:solidFill>
                  <a:latin typeface="Times New Roman" pitchFamily="18" charset="0"/>
                </a:defRPr>
              </a:lvl2pPr>
              <a:lvl3pPr marL="1143000" indent="-228600" eaLnBrk="0" hangingPunct="0">
                <a:spcBef>
                  <a:spcPct val="20000"/>
                </a:spcBef>
                <a:buBlip>
                  <a:blip r:embed="rId4"/>
                </a:buBlip>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Blip>
                  <a:blip r:embed="rId5"/>
                </a:buBlip>
                <a:defRPr sz="2000">
                  <a:solidFill>
                    <a:schemeClr val="tx1"/>
                  </a:solidFill>
                  <a:latin typeface="Arial" charset="0"/>
                </a:defRPr>
              </a:lvl5pPr>
              <a:lvl6pPr marL="2514600" indent="-228600" eaLnBrk="0" fontAlgn="base" hangingPunct="0">
                <a:spcBef>
                  <a:spcPct val="20000"/>
                </a:spcBef>
                <a:spcAft>
                  <a:spcPct val="0"/>
                </a:spcAft>
                <a:buBlip>
                  <a:blip r:embed="rId5"/>
                </a:buBlip>
                <a:defRPr sz="2000">
                  <a:solidFill>
                    <a:schemeClr val="tx1"/>
                  </a:solidFill>
                  <a:latin typeface="Arial" charset="0"/>
                </a:defRPr>
              </a:lvl6pPr>
              <a:lvl7pPr marL="2971800" indent="-228600" eaLnBrk="0" fontAlgn="base" hangingPunct="0">
                <a:spcBef>
                  <a:spcPct val="20000"/>
                </a:spcBef>
                <a:spcAft>
                  <a:spcPct val="0"/>
                </a:spcAft>
                <a:buBlip>
                  <a:blip r:embed="rId5"/>
                </a:buBlip>
                <a:defRPr sz="2000">
                  <a:solidFill>
                    <a:schemeClr val="tx1"/>
                  </a:solidFill>
                  <a:latin typeface="Arial" charset="0"/>
                </a:defRPr>
              </a:lvl7pPr>
              <a:lvl8pPr marL="3429000" indent="-228600" eaLnBrk="0" fontAlgn="base" hangingPunct="0">
                <a:spcBef>
                  <a:spcPct val="20000"/>
                </a:spcBef>
                <a:spcAft>
                  <a:spcPct val="0"/>
                </a:spcAft>
                <a:buBlip>
                  <a:blip r:embed="rId5"/>
                </a:buBlip>
                <a:defRPr sz="2000">
                  <a:solidFill>
                    <a:schemeClr val="tx1"/>
                  </a:solidFill>
                  <a:latin typeface="Arial" charset="0"/>
                </a:defRPr>
              </a:lvl8pPr>
              <a:lvl9pPr marL="3886200" indent="-228600" eaLnBrk="0" fontAlgn="base" hangingPunct="0">
                <a:spcBef>
                  <a:spcPct val="20000"/>
                </a:spcBef>
                <a:spcAft>
                  <a:spcPct val="0"/>
                </a:spcAft>
                <a:buBlip>
                  <a:blip r:embed="rId5"/>
                </a:buBlip>
                <a:defRPr sz="2000">
                  <a:solidFill>
                    <a:schemeClr val="tx1"/>
                  </a:solidFill>
                  <a:latin typeface="Arial" charset="0"/>
                </a:defRPr>
              </a:lvl9pPr>
            </a:lstStyle>
            <a:p>
              <a:pPr eaLnBrk="1" hangingPunct="1">
                <a:spcBef>
                  <a:spcPct val="0"/>
                </a:spcBef>
                <a:buClrTx/>
                <a:buFontTx/>
                <a:buNone/>
              </a:pPr>
              <a:endParaRPr lang="en-US" altLang="tr-TR" sz="1800">
                <a:latin typeface="Arial" charset="0"/>
              </a:endParaRPr>
            </a:p>
          </p:txBody>
        </p:sp>
        <p:sp>
          <p:nvSpPr>
            <p:cNvPr id="16411" name="19 Dikdörtgen"/>
            <p:cNvSpPr>
              <a:spLocks noChangeArrowheads="1"/>
            </p:cNvSpPr>
            <p:nvPr/>
          </p:nvSpPr>
          <p:spPr bwMode="auto">
            <a:xfrm>
              <a:off x="1648487" y="3503059"/>
              <a:ext cx="6660000" cy="2395470"/>
            </a:xfrm>
            <a:prstGeom prst="rect">
              <a:avLst/>
            </a:prstGeom>
            <a:solidFill>
              <a:srgbClr val="FF3300"/>
            </a:solidFill>
            <a:ln w="9525" algn="ctr">
              <a:solidFill>
                <a:schemeClr val="bg1"/>
              </a:solidFill>
              <a:round/>
              <a:headEnd/>
              <a:tailEnd/>
            </a:ln>
          </p:spPr>
          <p:txBody>
            <a:bodyPr/>
            <a:lstStyle>
              <a:lvl1pPr eaLnBrk="0" hangingPunct="0">
                <a:spcBef>
                  <a:spcPct val="20000"/>
                </a:spcBef>
                <a:buClr>
                  <a:srgbClr val="FF0000"/>
                </a:buClr>
                <a:buFont typeface="Wingdings" pitchFamily="2" charset="2"/>
                <a:buBlip>
                  <a:blip r:embed="rId2"/>
                </a:buBlip>
                <a:defRPr sz="2400">
                  <a:solidFill>
                    <a:schemeClr val="tx1"/>
                  </a:solidFill>
                  <a:latin typeface="Tahoma" pitchFamily="34" charset="0"/>
                </a:defRPr>
              </a:lvl1pPr>
              <a:lvl2pPr marL="742950" indent="-285750" eaLnBrk="0" hangingPunct="0">
                <a:spcBef>
                  <a:spcPct val="20000"/>
                </a:spcBef>
                <a:buClr>
                  <a:srgbClr val="FF0000"/>
                </a:buClr>
                <a:buFont typeface="Wingdings" pitchFamily="2" charset="2"/>
                <a:buBlip>
                  <a:blip r:embed="rId3"/>
                </a:buBlip>
                <a:defRPr sz="2400">
                  <a:solidFill>
                    <a:schemeClr val="tx1"/>
                  </a:solidFill>
                  <a:latin typeface="Times New Roman" pitchFamily="18" charset="0"/>
                </a:defRPr>
              </a:lvl2pPr>
              <a:lvl3pPr marL="1143000" indent="-228600" eaLnBrk="0" hangingPunct="0">
                <a:spcBef>
                  <a:spcPct val="20000"/>
                </a:spcBef>
                <a:buBlip>
                  <a:blip r:embed="rId4"/>
                </a:buBlip>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Blip>
                  <a:blip r:embed="rId5"/>
                </a:buBlip>
                <a:defRPr sz="2000">
                  <a:solidFill>
                    <a:schemeClr val="tx1"/>
                  </a:solidFill>
                  <a:latin typeface="Arial" charset="0"/>
                </a:defRPr>
              </a:lvl5pPr>
              <a:lvl6pPr marL="2514600" indent="-228600" eaLnBrk="0" fontAlgn="base" hangingPunct="0">
                <a:spcBef>
                  <a:spcPct val="20000"/>
                </a:spcBef>
                <a:spcAft>
                  <a:spcPct val="0"/>
                </a:spcAft>
                <a:buBlip>
                  <a:blip r:embed="rId5"/>
                </a:buBlip>
                <a:defRPr sz="2000">
                  <a:solidFill>
                    <a:schemeClr val="tx1"/>
                  </a:solidFill>
                  <a:latin typeface="Arial" charset="0"/>
                </a:defRPr>
              </a:lvl6pPr>
              <a:lvl7pPr marL="2971800" indent="-228600" eaLnBrk="0" fontAlgn="base" hangingPunct="0">
                <a:spcBef>
                  <a:spcPct val="20000"/>
                </a:spcBef>
                <a:spcAft>
                  <a:spcPct val="0"/>
                </a:spcAft>
                <a:buBlip>
                  <a:blip r:embed="rId5"/>
                </a:buBlip>
                <a:defRPr sz="2000">
                  <a:solidFill>
                    <a:schemeClr val="tx1"/>
                  </a:solidFill>
                  <a:latin typeface="Arial" charset="0"/>
                </a:defRPr>
              </a:lvl7pPr>
              <a:lvl8pPr marL="3429000" indent="-228600" eaLnBrk="0" fontAlgn="base" hangingPunct="0">
                <a:spcBef>
                  <a:spcPct val="20000"/>
                </a:spcBef>
                <a:spcAft>
                  <a:spcPct val="0"/>
                </a:spcAft>
                <a:buBlip>
                  <a:blip r:embed="rId5"/>
                </a:buBlip>
                <a:defRPr sz="2000">
                  <a:solidFill>
                    <a:schemeClr val="tx1"/>
                  </a:solidFill>
                  <a:latin typeface="Arial" charset="0"/>
                </a:defRPr>
              </a:lvl8pPr>
              <a:lvl9pPr marL="3886200" indent="-228600" eaLnBrk="0" fontAlgn="base" hangingPunct="0">
                <a:spcBef>
                  <a:spcPct val="20000"/>
                </a:spcBef>
                <a:spcAft>
                  <a:spcPct val="0"/>
                </a:spcAft>
                <a:buBlip>
                  <a:blip r:embed="rId5"/>
                </a:buBlip>
                <a:defRPr sz="2000">
                  <a:solidFill>
                    <a:schemeClr val="tx1"/>
                  </a:solidFill>
                  <a:latin typeface="Arial" charset="0"/>
                </a:defRPr>
              </a:lvl9pPr>
            </a:lstStyle>
            <a:p>
              <a:pPr eaLnBrk="1" hangingPunct="1">
                <a:spcBef>
                  <a:spcPct val="0"/>
                </a:spcBef>
                <a:buClrTx/>
                <a:buFontTx/>
                <a:buNone/>
              </a:pPr>
              <a:endParaRPr lang="en-US" altLang="tr-TR" sz="1800">
                <a:latin typeface="Arial" charset="0"/>
              </a:endParaRPr>
            </a:p>
          </p:txBody>
        </p:sp>
      </p:grpSp>
      <p:sp>
        <p:nvSpPr>
          <p:cNvPr id="14" name="13 Çember Ok"/>
          <p:cNvSpPr>
            <a:spLocks noChangeAspect="1"/>
          </p:cNvSpPr>
          <p:nvPr/>
        </p:nvSpPr>
        <p:spPr bwMode="auto">
          <a:xfrm>
            <a:off x="2459861" y="1339408"/>
            <a:ext cx="4320000" cy="4320000"/>
          </a:xfrm>
          <a:prstGeom prst="circularArrow">
            <a:avLst/>
          </a:prstGeom>
          <a:gradFill flip="none" rotWithShape="1">
            <a:gsLst>
              <a:gs pos="0">
                <a:srgbClr val="FFC000">
                  <a:alpha val="69000"/>
                </a:srgbClr>
              </a:gs>
              <a:gs pos="25000">
                <a:srgbClr val="FF6633"/>
              </a:gs>
              <a:gs pos="50000">
                <a:srgbClr val="FFFF00"/>
              </a:gs>
              <a:gs pos="75000">
                <a:srgbClr val="01A78F"/>
              </a:gs>
              <a:gs pos="100000">
                <a:srgbClr val="3366FF"/>
              </a:gs>
            </a:gsLst>
            <a:lin ang="8100000" scaled="1"/>
            <a:tileRect/>
          </a:gradFill>
          <a:ln w="38100" cap="flat" cmpd="sng" algn="ctr">
            <a:solidFill>
              <a:schemeClr val="bg1"/>
            </a:solidFill>
            <a:prstDash val="solid"/>
            <a:round/>
            <a:headEnd type="none" w="med" len="med"/>
            <a:tailEnd type="none" w="med" len="med"/>
          </a:ln>
          <a:effectLst/>
        </p:spPr>
        <p:txBody>
          <a:bodyPr/>
          <a:lstStyle/>
          <a:p>
            <a:pPr>
              <a:defRPr/>
            </a:pPr>
            <a:endParaRPr lang="tr-TR"/>
          </a:p>
        </p:txBody>
      </p:sp>
      <p:sp>
        <p:nvSpPr>
          <p:cNvPr id="15" name="14 Çember Ok"/>
          <p:cNvSpPr>
            <a:spLocks noChangeAspect="1"/>
          </p:cNvSpPr>
          <p:nvPr/>
        </p:nvSpPr>
        <p:spPr bwMode="auto">
          <a:xfrm rot="10800000">
            <a:off x="2444835" y="1366028"/>
            <a:ext cx="4320000" cy="4320000"/>
          </a:xfrm>
          <a:prstGeom prst="circularArrow">
            <a:avLst/>
          </a:prstGeom>
          <a:gradFill flip="none" rotWithShape="1">
            <a:gsLst>
              <a:gs pos="0">
                <a:srgbClr val="FFC000">
                  <a:alpha val="69000"/>
                </a:srgbClr>
              </a:gs>
              <a:gs pos="25000">
                <a:srgbClr val="FF6633"/>
              </a:gs>
              <a:gs pos="50000">
                <a:srgbClr val="FFFF00"/>
              </a:gs>
              <a:gs pos="75000">
                <a:srgbClr val="01A78F"/>
              </a:gs>
              <a:gs pos="100000">
                <a:srgbClr val="3366FF"/>
              </a:gs>
            </a:gsLst>
            <a:lin ang="0" scaled="0"/>
            <a:tileRect/>
          </a:gradFill>
          <a:ln w="38100" cap="flat" cmpd="sng" algn="ctr">
            <a:solidFill>
              <a:schemeClr val="bg1"/>
            </a:solidFill>
            <a:prstDash val="solid"/>
            <a:round/>
            <a:headEnd type="none" w="med" len="med"/>
            <a:tailEnd type="none" w="med" len="med"/>
          </a:ln>
          <a:effectLst/>
        </p:spPr>
        <p:txBody>
          <a:bodyPr/>
          <a:lstStyle/>
          <a:p>
            <a:pPr>
              <a:defRPr/>
            </a:pPr>
            <a:endParaRPr lang="tr-TR"/>
          </a:p>
        </p:txBody>
      </p:sp>
      <p:sp>
        <p:nvSpPr>
          <p:cNvPr id="16397" name="27 Yuvarlatılmış Dikdörtgen"/>
          <p:cNvSpPr>
            <a:spLocks noChangeArrowheads="1"/>
          </p:cNvSpPr>
          <p:nvPr/>
        </p:nvSpPr>
        <p:spPr bwMode="auto">
          <a:xfrm>
            <a:off x="4662488" y="1700213"/>
            <a:ext cx="2611437" cy="385762"/>
          </a:xfrm>
          <a:prstGeom prst="roundRect">
            <a:avLst>
              <a:gd name="adj" fmla="val 16667"/>
            </a:avLst>
          </a:prstGeom>
          <a:solidFill>
            <a:schemeClr val="accent1"/>
          </a:solidFill>
          <a:ln w="9525" algn="ctr">
            <a:solidFill>
              <a:schemeClr val="tx1"/>
            </a:solidFill>
            <a:round/>
            <a:headEnd/>
            <a:tailEnd/>
          </a:ln>
        </p:spPr>
        <p:txBody>
          <a:bodyPr/>
          <a:lstStyle>
            <a:lvl1pPr eaLnBrk="0" hangingPunct="0">
              <a:spcBef>
                <a:spcPct val="20000"/>
              </a:spcBef>
              <a:buClr>
                <a:srgbClr val="FF0000"/>
              </a:buClr>
              <a:buFont typeface="Wingdings" pitchFamily="2" charset="2"/>
              <a:buBlip>
                <a:blip r:embed="rId2"/>
              </a:buBlip>
              <a:defRPr sz="2400">
                <a:solidFill>
                  <a:schemeClr val="tx1"/>
                </a:solidFill>
                <a:latin typeface="Tahoma" pitchFamily="34" charset="0"/>
              </a:defRPr>
            </a:lvl1pPr>
            <a:lvl2pPr marL="742950" indent="-285750" eaLnBrk="0" hangingPunct="0">
              <a:spcBef>
                <a:spcPct val="20000"/>
              </a:spcBef>
              <a:buClr>
                <a:srgbClr val="FF0000"/>
              </a:buClr>
              <a:buFont typeface="Wingdings" pitchFamily="2" charset="2"/>
              <a:buBlip>
                <a:blip r:embed="rId3"/>
              </a:buBlip>
              <a:defRPr sz="2400">
                <a:solidFill>
                  <a:schemeClr val="tx1"/>
                </a:solidFill>
                <a:latin typeface="Times New Roman" pitchFamily="18" charset="0"/>
              </a:defRPr>
            </a:lvl2pPr>
            <a:lvl3pPr marL="1143000" indent="-228600" eaLnBrk="0" hangingPunct="0">
              <a:spcBef>
                <a:spcPct val="20000"/>
              </a:spcBef>
              <a:buBlip>
                <a:blip r:embed="rId4"/>
              </a:buBlip>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Blip>
                <a:blip r:embed="rId5"/>
              </a:buBlip>
              <a:defRPr sz="2000">
                <a:solidFill>
                  <a:schemeClr val="tx1"/>
                </a:solidFill>
                <a:latin typeface="Arial" charset="0"/>
              </a:defRPr>
            </a:lvl5pPr>
            <a:lvl6pPr marL="2514600" indent="-228600" eaLnBrk="0" fontAlgn="base" hangingPunct="0">
              <a:spcBef>
                <a:spcPct val="20000"/>
              </a:spcBef>
              <a:spcAft>
                <a:spcPct val="0"/>
              </a:spcAft>
              <a:buBlip>
                <a:blip r:embed="rId5"/>
              </a:buBlip>
              <a:defRPr sz="2000">
                <a:solidFill>
                  <a:schemeClr val="tx1"/>
                </a:solidFill>
                <a:latin typeface="Arial" charset="0"/>
              </a:defRPr>
            </a:lvl6pPr>
            <a:lvl7pPr marL="2971800" indent="-228600" eaLnBrk="0" fontAlgn="base" hangingPunct="0">
              <a:spcBef>
                <a:spcPct val="20000"/>
              </a:spcBef>
              <a:spcAft>
                <a:spcPct val="0"/>
              </a:spcAft>
              <a:buBlip>
                <a:blip r:embed="rId5"/>
              </a:buBlip>
              <a:defRPr sz="2000">
                <a:solidFill>
                  <a:schemeClr val="tx1"/>
                </a:solidFill>
                <a:latin typeface="Arial" charset="0"/>
              </a:defRPr>
            </a:lvl7pPr>
            <a:lvl8pPr marL="3429000" indent="-228600" eaLnBrk="0" fontAlgn="base" hangingPunct="0">
              <a:spcBef>
                <a:spcPct val="20000"/>
              </a:spcBef>
              <a:spcAft>
                <a:spcPct val="0"/>
              </a:spcAft>
              <a:buBlip>
                <a:blip r:embed="rId5"/>
              </a:buBlip>
              <a:defRPr sz="2000">
                <a:solidFill>
                  <a:schemeClr val="tx1"/>
                </a:solidFill>
                <a:latin typeface="Arial" charset="0"/>
              </a:defRPr>
            </a:lvl8pPr>
            <a:lvl9pPr marL="3886200" indent="-228600" eaLnBrk="0" fontAlgn="base" hangingPunct="0">
              <a:spcBef>
                <a:spcPct val="20000"/>
              </a:spcBef>
              <a:spcAft>
                <a:spcPct val="0"/>
              </a:spcAft>
              <a:buBlip>
                <a:blip r:embed="rId5"/>
              </a:buBlip>
              <a:defRPr sz="2000">
                <a:solidFill>
                  <a:schemeClr val="tx1"/>
                </a:solidFill>
                <a:latin typeface="Arial" charset="0"/>
              </a:defRPr>
            </a:lvl9pPr>
          </a:lstStyle>
          <a:p>
            <a:pPr algn="ctr" eaLnBrk="1" hangingPunct="1">
              <a:spcBef>
                <a:spcPct val="0"/>
              </a:spcBef>
              <a:buClrTx/>
              <a:buFontTx/>
              <a:buNone/>
            </a:pPr>
            <a:r>
              <a:rPr lang="tr-TR" altLang="tr-TR" sz="1600">
                <a:latin typeface="Arial" charset="0"/>
              </a:rPr>
              <a:t>Tahmin ve Erken Uyarı</a:t>
            </a:r>
          </a:p>
        </p:txBody>
      </p:sp>
      <p:sp>
        <p:nvSpPr>
          <p:cNvPr id="16398" name="28 Yuvarlatılmış Dikdörtgen"/>
          <p:cNvSpPr>
            <a:spLocks noChangeArrowheads="1"/>
          </p:cNvSpPr>
          <p:nvPr/>
        </p:nvSpPr>
        <p:spPr bwMode="auto">
          <a:xfrm>
            <a:off x="2366963" y="1793875"/>
            <a:ext cx="1546225" cy="412750"/>
          </a:xfrm>
          <a:prstGeom prst="roundRect">
            <a:avLst>
              <a:gd name="adj" fmla="val 16667"/>
            </a:avLst>
          </a:prstGeom>
          <a:solidFill>
            <a:schemeClr val="accent1"/>
          </a:solidFill>
          <a:ln w="38100" algn="ctr">
            <a:solidFill>
              <a:srgbClr val="FF3300"/>
            </a:solidFill>
            <a:round/>
            <a:headEnd/>
            <a:tailEnd/>
          </a:ln>
        </p:spPr>
        <p:txBody>
          <a:bodyPr/>
          <a:lstStyle>
            <a:lvl1pPr eaLnBrk="0" hangingPunct="0">
              <a:spcBef>
                <a:spcPct val="20000"/>
              </a:spcBef>
              <a:buClr>
                <a:srgbClr val="FF0000"/>
              </a:buClr>
              <a:buFont typeface="Wingdings" pitchFamily="2" charset="2"/>
              <a:buBlip>
                <a:blip r:embed="rId2"/>
              </a:buBlip>
              <a:defRPr sz="2400">
                <a:solidFill>
                  <a:schemeClr val="tx1"/>
                </a:solidFill>
                <a:latin typeface="Tahoma" pitchFamily="34" charset="0"/>
              </a:defRPr>
            </a:lvl1pPr>
            <a:lvl2pPr marL="742950" indent="-285750" eaLnBrk="0" hangingPunct="0">
              <a:spcBef>
                <a:spcPct val="20000"/>
              </a:spcBef>
              <a:buClr>
                <a:srgbClr val="FF0000"/>
              </a:buClr>
              <a:buFont typeface="Wingdings" pitchFamily="2" charset="2"/>
              <a:buBlip>
                <a:blip r:embed="rId3"/>
              </a:buBlip>
              <a:defRPr sz="2400">
                <a:solidFill>
                  <a:schemeClr val="tx1"/>
                </a:solidFill>
                <a:latin typeface="Times New Roman" pitchFamily="18" charset="0"/>
              </a:defRPr>
            </a:lvl2pPr>
            <a:lvl3pPr marL="1143000" indent="-228600" eaLnBrk="0" hangingPunct="0">
              <a:spcBef>
                <a:spcPct val="20000"/>
              </a:spcBef>
              <a:buBlip>
                <a:blip r:embed="rId4"/>
              </a:buBlip>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Blip>
                <a:blip r:embed="rId5"/>
              </a:buBlip>
              <a:defRPr sz="2000">
                <a:solidFill>
                  <a:schemeClr val="tx1"/>
                </a:solidFill>
                <a:latin typeface="Arial" charset="0"/>
              </a:defRPr>
            </a:lvl5pPr>
            <a:lvl6pPr marL="2514600" indent="-228600" eaLnBrk="0" fontAlgn="base" hangingPunct="0">
              <a:spcBef>
                <a:spcPct val="20000"/>
              </a:spcBef>
              <a:spcAft>
                <a:spcPct val="0"/>
              </a:spcAft>
              <a:buBlip>
                <a:blip r:embed="rId5"/>
              </a:buBlip>
              <a:defRPr sz="2000">
                <a:solidFill>
                  <a:schemeClr val="tx1"/>
                </a:solidFill>
                <a:latin typeface="Arial" charset="0"/>
              </a:defRPr>
            </a:lvl6pPr>
            <a:lvl7pPr marL="2971800" indent="-228600" eaLnBrk="0" fontAlgn="base" hangingPunct="0">
              <a:spcBef>
                <a:spcPct val="20000"/>
              </a:spcBef>
              <a:spcAft>
                <a:spcPct val="0"/>
              </a:spcAft>
              <a:buBlip>
                <a:blip r:embed="rId5"/>
              </a:buBlip>
              <a:defRPr sz="2000">
                <a:solidFill>
                  <a:schemeClr val="tx1"/>
                </a:solidFill>
                <a:latin typeface="Arial" charset="0"/>
              </a:defRPr>
            </a:lvl7pPr>
            <a:lvl8pPr marL="3429000" indent="-228600" eaLnBrk="0" fontAlgn="base" hangingPunct="0">
              <a:spcBef>
                <a:spcPct val="20000"/>
              </a:spcBef>
              <a:spcAft>
                <a:spcPct val="0"/>
              </a:spcAft>
              <a:buBlip>
                <a:blip r:embed="rId5"/>
              </a:buBlip>
              <a:defRPr sz="2000">
                <a:solidFill>
                  <a:schemeClr val="tx1"/>
                </a:solidFill>
                <a:latin typeface="Arial" charset="0"/>
              </a:defRPr>
            </a:lvl8pPr>
            <a:lvl9pPr marL="3886200" indent="-228600" eaLnBrk="0" fontAlgn="base" hangingPunct="0">
              <a:spcBef>
                <a:spcPct val="20000"/>
              </a:spcBef>
              <a:spcAft>
                <a:spcPct val="0"/>
              </a:spcAft>
              <a:buBlip>
                <a:blip r:embed="rId5"/>
              </a:buBlip>
              <a:defRPr sz="2000">
                <a:solidFill>
                  <a:schemeClr val="tx1"/>
                </a:solidFill>
                <a:latin typeface="Arial" charset="0"/>
              </a:defRPr>
            </a:lvl9pPr>
          </a:lstStyle>
          <a:p>
            <a:pPr algn="ctr" eaLnBrk="1" hangingPunct="1">
              <a:spcBef>
                <a:spcPct val="0"/>
              </a:spcBef>
              <a:buClrTx/>
              <a:buFontTx/>
              <a:buNone/>
            </a:pPr>
            <a:r>
              <a:rPr lang="tr-TR" altLang="tr-TR" sz="1800">
                <a:latin typeface="Arial" charset="0"/>
              </a:rPr>
              <a:t>Hazırlık</a:t>
            </a:r>
          </a:p>
        </p:txBody>
      </p:sp>
      <p:sp>
        <p:nvSpPr>
          <p:cNvPr id="16399" name="29 Yuvarlatılmış Dikdörtgen"/>
          <p:cNvSpPr>
            <a:spLocks noChangeArrowheads="1"/>
          </p:cNvSpPr>
          <p:nvPr/>
        </p:nvSpPr>
        <p:spPr bwMode="auto">
          <a:xfrm>
            <a:off x="1420813" y="2649538"/>
            <a:ext cx="1803400" cy="385762"/>
          </a:xfrm>
          <a:prstGeom prst="roundRect">
            <a:avLst>
              <a:gd name="adj" fmla="val 16667"/>
            </a:avLst>
          </a:prstGeom>
          <a:solidFill>
            <a:schemeClr val="accent1"/>
          </a:solidFill>
          <a:ln w="38100" algn="ctr">
            <a:solidFill>
              <a:srgbClr val="FF0000"/>
            </a:solidFill>
            <a:round/>
            <a:headEnd/>
            <a:tailEnd/>
          </a:ln>
        </p:spPr>
        <p:txBody>
          <a:bodyPr/>
          <a:lstStyle>
            <a:lvl1pPr eaLnBrk="0" hangingPunct="0">
              <a:spcBef>
                <a:spcPct val="20000"/>
              </a:spcBef>
              <a:buClr>
                <a:srgbClr val="FF0000"/>
              </a:buClr>
              <a:buFont typeface="Wingdings" pitchFamily="2" charset="2"/>
              <a:buBlip>
                <a:blip r:embed="rId2"/>
              </a:buBlip>
              <a:defRPr sz="2400">
                <a:solidFill>
                  <a:schemeClr val="tx1"/>
                </a:solidFill>
                <a:latin typeface="Tahoma" pitchFamily="34" charset="0"/>
              </a:defRPr>
            </a:lvl1pPr>
            <a:lvl2pPr marL="742950" indent="-285750" eaLnBrk="0" hangingPunct="0">
              <a:spcBef>
                <a:spcPct val="20000"/>
              </a:spcBef>
              <a:buClr>
                <a:srgbClr val="FF0000"/>
              </a:buClr>
              <a:buFont typeface="Wingdings" pitchFamily="2" charset="2"/>
              <a:buBlip>
                <a:blip r:embed="rId3"/>
              </a:buBlip>
              <a:defRPr sz="2400">
                <a:solidFill>
                  <a:schemeClr val="tx1"/>
                </a:solidFill>
                <a:latin typeface="Times New Roman" pitchFamily="18" charset="0"/>
              </a:defRPr>
            </a:lvl2pPr>
            <a:lvl3pPr marL="1143000" indent="-228600" eaLnBrk="0" hangingPunct="0">
              <a:spcBef>
                <a:spcPct val="20000"/>
              </a:spcBef>
              <a:buBlip>
                <a:blip r:embed="rId4"/>
              </a:buBlip>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Blip>
                <a:blip r:embed="rId5"/>
              </a:buBlip>
              <a:defRPr sz="2000">
                <a:solidFill>
                  <a:schemeClr val="tx1"/>
                </a:solidFill>
                <a:latin typeface="Arial" charset="0"/>
              </a:defRPr>
            </a:lvl5pPr>
            <a:lvl6pPr marL="2514600" indent="-228600" eaLnBrk="0" fontAlgn="base" hangingPunct="0">
              <a:spcBef>
                <a:spcPct val="20000"/>
              </a:spcBef>
              <a:spcAft>
                <a:spcPct val="0"/>
              </a:spcAft>
              <a:buBlip>
                <a:blip r:embed="rId5"/>
              </a:buBlip>
              <a:defRPr sz="2000">
                <a:solidFill>
                  <a:schemeClr val="tx1"/>
                </a:solidFill>
                <a:latin typeface="Arial" charset="0"/>
              </a:defRPr>
            </a:lvl6pPr>
            <a:lvl7pPr marL="2971800" indent="-228600" eaLnBrk="0" fontAlgn="base" hangingPunct="0">
              <a:spcBef>
                <a:spcPct val="20000"/>
              </a:spcBef>
              <a:spcAft>
                <a:spcPct val="0"/>
              </a:spcAft>
              <a:buBlip>
                <a:blip r:embed="rId5"/>
              </a:buBlip>
              <a:defRPr sz="2000">
                <a:solidFill>
                  <a:schemeClr val="tx1"/>
                </a:solidFill>
                <a:latin typeface="Arial" charset="0"/>
              </a:defRPr>
            </a:lvl7pPr>
            <a:lvl8pPr marL="3429000" indent="-228600" eaLnBrk="0" fontAlgn="base" hangingPunct="0">
              <a:spcBef>
                <a:spcPct val="20000"/>
              </a:spcBef>
              <a:spcAft>
                <a:spcPct val="0"/>
              </a:spcAft>
              <a:buBlip>
                <a:blip r:embed="rId5"/>
              </a:buBlip>
              <a:defRPr sz="2000">
                <a:solidFill>
                  <a:schemeClr val="tx1"/>
                </a:solidFill>
                <a:latin typeface="Arial" charset="0"/>
              </a:defRPr>
            </a:lvl8pPr>
            <a:lvl9pPr marL="3886200" indent="-228600" eaLnBrk="0" fontAlgn="base" hangingPunct="0">
              <a:spcBef>
                <a:spcPct val="20000"/>
              </a:spcBef>
              <a:spcAft>
                <a:spcPct val="0"/>
              </a:spcAft>
              <a:buBlip>
                <a:blip r:embed="rId5"/>
              </a:buBlip>
              <a:defRPr sz="2000">
                <a:solidFill>
                  <a:schemeClr val="tx1"/>
                </a:solidFill>
                <a:latin typeface="Arial" charset="0"/>
              </a:defRPr>
            </a:lvl9pPr>
          </a:lstStyle>
          <a:p>
            <a:pPr eaLnBrk="1" hangingPunct="1">
              <a:spcBef>
                <a:spcPct val="0"/>
              </a:spcBef>
              <a:buClrTx/>
              <a:buFontTx/>
              <a:buNone/>
            </a:pPr>
            <a:r>
              <a:rPr lang="tr-TR" altLang="tr-TR" sz="1600">
                <a:latin typeface="Arial" charset="0"/>
              </a:rPr>
              <a:t>Zarar</a:t>
            </a:r>
            <a:r>
              <a:rPr lang="tr-TR" altLang="tr-TR" sz="1800">
                <a:latin typeface="Arial" charset="0"/>
              </a:rPr>
              <a:t> Azaltma</a:t>
            </a:r>
            <a:endParaRPr lang="tr-TR" altLang="tr-TR" sz="1600">
              <a:latin typeface="Arial" charset="0"/>
            </a:endParaRPr>
          </a:p>
        </p:txBody>
      </p:sp>
      <p:sp>
        <p:nvSpPr>
          <p:cNvPr id="16400" name="31 Yuvarlatılmış Dikdörtgen"/>
          <p:cNvSpPr>
            <a:spLocks noChangeArrowheads="1"/>
          </p:cNvSpPr>
          <p:nvPr/>
        </p:nvSpPr>
        <p:spPr bwMode="auto">
          <a:xfrm>
            <a:off x="1257300" y="4283075"/>
            <a:ext cx="2139950" cy="387350"/>
          </a:xfrm>
          <a:prstGeom prst="roundRect">
            <a:avLst>
              <a:gd name="adj" fmla="val 16667"/>
            </a:avLst>
          </a:prstGeom>
          <a:solidFill>
            <a:schemeClr val="accent1"/>
          </a:solidFill>
          <a:ln w="9525" algn="ctr">
            <a:solidFill>
              <a:schemeClr val="tx1"/>
            </a:solidFill>
            <a:round/>
            <a:headEnd/>
            <a:tailEnd/>
          </a:ln>
        </p:spPr>
        <p:txBody>
          <a:bodyPr/>
          <a:lstStyle>
            <a:lvl1pPr eaLnBrk="0" hangingPunct="0">
              <a:spcBef>
                <a:spcPct val="20000"/>
              </a:spcBef>
              <a:buClr>
                <a:srgbClr val="FF0000"/>
              </a:buClr>
              <a:buFont typeface="Wingdings" pitchFamily="2" charset="2"/>
              <a:buBlip>
                <a:blip r:embed="rId2"/>
              </a:buBlip>
              <a:defRPr sz="2400">
                <a:solidFill>
                  <a:schemeClr val="tx1"/>
                </a:solidFill>
                <a:latin typeface="Tahoma" pitchFamily="34" charset="0"/>
              </a:defRPr>
            </a:lvl1pPr>
            <a:lvl2pPr marL="742950" indent="-285750" eaLnBrk="0" hangingPunct="0">
              <a:spcBef>
                <a:spcPct val="20000"/>
              </a:spcBef>
              <a:buClr>
                <a:srgbClr val="FF0000"/>
              </a:buClr>
              <a:buFont typeface="Wingdings" pitchFamily="2" charset="2"/>
              <a:buBlip>
                <a:blip r:embed="rId3"/>
              </a:buBlip>
              <a:defRPr sz="2400">
                <a:solidFill>
                  <a:schemeClr val="tx1"/>
                </a:solidFill>
                <a:latin typeface="Times New Roman" pitchFamily="18" charset="0"/>
              </a:defRPr>
            </a:lvl2pPr>
            <a:lvl3pPr marL="1143000" indent="-228600" eaLnBrk="0" hangingPunct="0">
              <a:spcBef>
                <a:spcPct val="20000"/>
              </a:spcBef>
              <a:buBlip>
                <a:blip r:embed="rId4"/>
              </a:buBlip>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Blip>
                <a:blip r:embed="rId5"/>
              </a:buBlip>
              <a:defRPr sz="2000">
                <a:solidFill>
                  <a:schemeClr val="tx1"/>
                </a:solidFill>
                <a:latin typeface="Arial" charset="0"/>
              </a:defRPr>
            </a:lvl5pPr>
            <a:lvl6pPr marL="2514600" indent="-228600" eaLnBrk="0" fontAlgn="base" hangingPunct="0">
              <a:spcBef>
                <a:spcPct val="20000"/>
              </a:spcBef>
              <a:spcAft>
                <a:spcPct val="0"/>
              </a:spcAft>
              <a:buBlip>
                <a:blip r:embed="rId5"/>
              </a:buBlip>
              <a:defRPr sz="2000">
                <a:solidFill>
                  <a:schemeClr val="tx1"/>
                </a:solidFill>
                <a:latin typeface="Arial" charset="0"/>
              </a:defRPr>
            </a:lvl6pPr>
            <a:lvl7pPr marL="2971800" indent="-228600" eaLnBrk="0" fontAlgn="base" hangingPunct="0">
              <a:spcBef>
                <a:spcPct val="20000"/>
              </a:spcBef>
              <a:spcAft>
                <a:spcPct val="0"/>
              </a:spcAft>
              <a:buBlip>
                <a:blip r:embed="rId5"/>
              </a:buBlip>
              <a:defRPr sz="2000">
                <a:solidFill>
                  <a:schemeClr val="tx1"/>
                </a:solidFill>
                <a:latin typeface="Arial" charset="0"/>
              </a:defRPr>
            </a:lvl7pPr>
            <a:lvl8pPr marL="3429000" indent="-228600" eaLnBrk="0" fontAlgn="base" hangingPunct="0">
              <a:spcBef>
                <a:spcPct val="20000"/>
              </a:spcBef>
              <a:spcAft>
                <a:spcPct val="0"/>
              </a:spcAft>
              <a:buBlip>
                <a:blip r:embed="rId5"/>
              </a:buBlip>
              <a:defRPr sz="2000">
                <a:solidFill>
                  <a:schemeClr val="tx1"/>
                </a:solidFill>
                <a:latin typeface="Arial" charset="0"/>
              </a:defRPr>
            </a:lvl8pPr>
            <a:lvl9pPr marL="3886200" indent="-228600" eaLnBrk="0" fontAlgn="base" hangingPunct="0">
              <a:spcBef>
                <a:spcPct val="20000"/>
              </a:spcBef>
              <a:spcAft>
                <a:spcPct val="0"/>
              </a:spcAft>
              <a:buBlip>
                <a:blip r:embed="rId5"/>
              </a:buBlip>
              <a:defRPr sz="2000">
                <a:solidFill>
                  <a:schemeClr val="tx1"/>
                </a:solidFill>
                <a:latin typeface="Arial" charset="0"/>
              </a:defRPr>
            </a:lvl9pPr>
          </a:lstStyle>
          <a:p>
            <a:pPr algn="ctr" eaLnBrk="1" hangingPunct="1">
              <a:spcBef>
                <a:spcPct val="0"/>
              </a:spcBef>
              <a:buClrTx/>
              <a:buFontTx/>
              <a:buNone/>
            </a:pPr>
            <a:r>
              <a:rPr lang="tr-TR" altLang="tr-TR" sz="1600">
                <a:latin typeface="Arial" charset="0"/>
              </a:rPr>
              <a:t>Yeniden Yapılanma</a:t>
            </a:r>
          </a:p>
        </p:txBody>
      </p:sp>
      <p:sp>
        <p:nvSpPr>
          <p:cNvPr id="16401" name="32 Yuvarlatılmış Dikdörtgen"/>
          <p:cNvSpPr>
            <a:spLocks noChangeArrowheads="1"/>
          </p:cNvSpPr>
          <p:nvPr/>
        </p:nvSpPr>
        <p:spPr bwMode="auto">
          <a:xfrm>
            <a:off x="2882900" y="5145088"/>
            <a:ext cx="1366838" cy="385762"/>
          </a:xfrm>
          <a:prstGeom prst="roundRect">
            <a:avLst>
              <a:gd name="adj" fmla="val 16667"/>
            </a:avLst>
          </a:prstGeom>
          <a:solidFill>
            <a:schemeClr val="accent1"/>
          </a:solidFill>
          <a:ln w="38100" algn="ctr">
            <a:solidFill>
              <a:srgbClr val="FF3300"/>
            </a:solidFill>
            <a:round/>
            <a:headEnd/>
            <a:tailEnd/>
          </a:ln>
        </p:spPr>
        <p:txBody>
          <a:bodyPr/>
          <a:lstStyle>
            <a:lvl1pPr eaLnBrk="0" hangingPunct="0">
              <a:spcBef>
                <a:spcPct val="20000"/>
              </a:spcBef>
              <a:buClr>
                <a:srgbClr val="FF0000"/>
              </a:buClr>
              <a:buFont typeface="Wingdings" pitchFamily="2" charset="2"/>
              <a:buBlip>
                <a:blip r:embed="rId2"/>
              </a:buBlip>
              <a:defRPr sz="2400">
                <a:solidFill>
                  <a:schemeClr val="tx1"/>
                </a:solidFill>
                <a:latin typeface="Tahoma" pitchFamily="34" charset="0"/>
              </a:defRPr>
            </a:lvl1pPr>
            <a:lvl2pPr marL="742950" indent="-285750" eaLnBrk="0" hangingPunct="0">
              <a:spcBef>
                <a:spcPct val="20000"/>
              </a:spcBef>
              <a:buClr>
                <a:srgbClr val="FF0000"/>
              </a:buClr>
              <a:buFont typeface="Wingdings" pitchFamily="2" charset="2"/>
              <a:buBlip>
                <a:blip r:embed="rId3"/>
              </a:buBlip>
              <a:defRPr sz="2400">
                <a:solidFill>
                  <a:schemeClr val="tx1"/>
                </a:solidFill>
                <a:latin typeface="Times New Roman" pitchFamily="18" charset="0"/>
              </a:defRPr>
            </a:lvl2pPr>
            <a:lvl3pPr marL="1143000" indent="-228600" eaLnBrk="0" hangingPunct="0">
              <a:spcBef>
                <a:spcPct val="20000"/>
              </a:spcBef>
              <a:buBlip>
                <a:blip r:embed="rId4"/>
              </a:buBlip>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Blip>
                <a:blip r:embed="rId5"/>
              </a:buBlip>
              <a:defRPr sz="2000">
                <a:solidFill>
                  <a:schemeClr val="tx1"/>
                </a:solidFill>
                <a:latin typeface="Arial" charset="0"/>
              </a:defRPr>
            </a:lvl5pPr>
            <a:lvl6pPr marL="2514600" indent="-228600" eaLnBrk="0" fontAlgn="base" hangingPunct="0">
              <a:spcBef>
                <a:spcPct val="20000"/>
              </a:spcBef>
              <a:spcAft>
                <a:spcPct val="0"/>
              </a:spcAft>
              <a:buBlip>
                <a:blip r:embed="rId5"/>
              </a:buBlip>
              <a:defRPr sz="2000">
                <a:solidFill>
                  <a:schemeClr val="tx1"/>
                </a:solidFill>
                <a:latin typeface="Arial" charset="0"/>
              </a:defRPr>
            </a:lvl6pPr>
            <a:lvl7pPr marL="2971800" indent="-228600" eaLnBrk="0" fontAlgn="base" hangingPunct="0">
              <a:spcBef>
                <a:spcPct val="20000"/>
              </a:spcBef>
              <a:spcAft>
                <a:spcPct val="0"/>
              </a:spcAft>
              <a:buBlip>
                <a:blip r:embed="rId5"/>
              </a:buBlip>
              <a:defRPr sz="2000">
                <a:solidFill>
                  <a:schemeClr val="tx1"/>
                </a:solidFill>
                <a:latin typeface="Arial" charset="0"/>
              </a:defRPr>
            </a:lvl7pPr>
            <a:lvl8pPr marL="3429000" indent="-228600" eaLnBrk="0" fontAlgn="base" hangingPunct="0">
              <a:spcBef>
                <a:spcPct val="20000"/>
              </a:spcBef>
              <a:spcAft>
                <a:spcPct val="0"/>
              </a:spcAft>
              <a:buBlip>
                <a:blip r:embed="rId5"/>
              </a:buBlip>
              <a:defRPr sz="2000">
                <a:solidFill>
                  <a:schemeClr val="tx1"/>
                </a:solidFill>
                <a:latin typeface="Arial" charset="0"/>
              </a:defRPr>
            </a:lvl8pPr>
            <a:lvl9pPr marL="3886200" indent="-228600" eaLnBrk="0" fontAlgn="base" hangingPunct="0">
              <a:spcBef>
                <a:spcPct val="20000"/>
              </a:spcBef>
              <a:spcAft>
                <a:spcPct val="0"/>
              </a:spcAft>
              <a:buBlip>
                <a:blip r:embed="rId5"/>
              </a:buBlip>
              <a:defRPr sz="2000">
                <a:solidFill>
                  <a:schemeClr val="tx1"/>
                </a:solidFill>
                <a:latin typeface="Arial" charset="0"/>
              </a:defRPr>
            </a:lvl9pPr>
          </a:lstStyle>
          <a:p>
            <a:pPr algn="ctr" eaLnBrk="1" hangingPunct="1">
              <a:spcBef>
                <a:spcPct val="0"/>
              </a:spcBef>
              <a:buClrTx/>
              <a:buFontTx/>
              <a:buNone/>
            </a:pPr>
            <a:r>
              <a:rPr lang="tr-TR" altLang="tr-TR" sz="1600">
                <a:latin typeface="Arial" charset="0"/>
              </a:rPr>
              <a:t>İyileştirme</a:t>
            </a:r>
          </a:p>
        </p:txBody>
      </p:sp>
      <p:sp>
        <p:nvSpPr>
          <p:cNvPr id="16402" name="33 Yuvarlatılmış Dikdörtgen"/>
          <p:cNvSpPr>
            <a:spLocks noChangeArrowheads="1"/>
          </p:cNvSpPr>
          <p:nvPr/>
        </p:nvSpPr>
        <p:spPr bwMode="auto">
          <a:xfrm>
            <a:off x="5133975" y="4979988"/>
            <a:ext cx="1265238" cy="385762"/>
          </a:xfrm>
          <a:prstGeom prst="roundRect">
            <a:avLst>
              <a:gd name="adj" fmla="val 16667"/>
            </a:avLst>
          </a:prstGeom>
          <a:solidFill>
            <a:schemeClr val="accent1"/>
          </a:solidFill>
          <a:ln w="38100" algn="ctr">
            <a:solidFill>
              <a:srgbClr val="FF3300"/>
            </a:solidFill>
            <a:round/>
            <a:headEnd/>
            <a:tailEnd/>
          </a:ln>
        </p:spPr>
        <p:txBody>
          <a:bodyPr/>
          <a:lstStyle>
            <a:lvl1pPr eaLnBrk="0" hangingPunct="0">
              <a:spcBef>
                <a:spcPct val="20000"/>
              </a:spcBef>
              <a:buClr>
                <a:srgbClr val="FF0000"/>
              </a:buClr>
              <a:buFont typeface="Wingdings" pitchFamily="2" charset="2"/>
              <a:buBlip>
                <a:blip r:embed="rId2"/>
              </a:buBlip>
              <a:defRPr sz="2400">
                <a:solidFill>
                  <a:schemeClr val="tx1"/>
                </a:solidFill>
                <a:latin typeface="Tahoma" pitchFamily="34" charset="0"/>
              </a:defRPr>
            </a:lvl1pPr>
            <a:lvl2pPr marL="742950" indent="-285750" eaLnBrk="0" hangingPunct="0">
              <a:spcBef>
                <a:spcPct val="20000"/>
              </a:spcBef>
              <a:buClr>
                <a:srgbClr val="FF0000"/>
              </a:buClr>
              <a:buFont typeface="Wingdings" pitchFamily="2" charset="2"/>
              <a:buBlip>
                <a:blip r:embed="rId3"/>
              </a:buBlip>
              <a:defRPr sz="2400">
                <a:solidFill>
                  <a:schemeClr val="tx1"/>
                </a:solidFill>
                <a:latin typeface="Times New Roman" pitchFamily="18" charset="0"/>
              </a:defRPr>
            </a:lvl2pPr>
            <a:lvl3pPr marL="1143000" indent="-228600" eaLnBrk="0" hangingPunct="0">
              <a:spcBef>
                <a:spcPct val="20000"/>
              </a:spcBef>
              <a:buBlip>
                <a:blip r:embed="rId4"/>
              </a:buBlip>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Blip>
                <a:blip r:embed="rId5"/>
              </a:buBlip>
              <a:defRPr sz="2000">
                <a:solidFill>
                  <a:schemeClr val="tx1"/>
                </a:solidFill>
                <a:latin typeface="Arial" charset="0"/>
              </a:defRPr>
            </a:lvl5pPr>
            <a:lvl6pPr marL="2514600" indent="-228600" eaLnBrk="0" fontAlgn="base" hangingPunct="0">
              <a:spcBef>
                <a:spcPct val="20000"/>
              </a:spcBef>
              <a:spcAft>
                <a:spcPct val="0"/>
              </a:spcAft>
              <a:buBlip>
                <a:blip r:embed="rId5"/>
              </a:buBlip>
              <a:defRPr sz="2000">
                <a:solidFill>
                  <a:schemeClr val="tx1"/>
                </a:solidFill>
                <a:latin typeface="Arial" charset="0"/>
              </a:defRPr>
            </a:lvl6pPr>
            <a:lvl7pPr marL="2971800" indent="-228600" eaLnBrk="0" fontAlgn="base" hangingPunct="0">
              <a:spcBef>
                <a:spcPct val="20000"/>
              </a:spcBef>
              <a:spcAft>
                <a:spcPct val="0"/>
              </a:spcAft>
              <a:buBlip>
                <a:blip r:embed="rId5"/>
              </a:buBlip>
              <a:defRPr sz="2000">
                <a:solidFill>
                  <a:schemeClr val="tx1"/>
                </a:solidFill>
                <a:latin typeface="Arial" charset="0"/>
              </a:defRPr>
            </a:lvl7pPr>
            <a:lvl8pPr marL="3429000" indent="-228600" eaLnBrk="0" fontAlgn="base" hangingPunct="0">
              <a:spcBef>
                <a:spcPct val="20000"/>
              </a:spcBef>
              <a:spcAft>
                <a:spcPct val="0"/>
              </a:spcAft>
              <a:buBlip>
                <a:blip r:embed="rId5"/>
              </a:buBlip>
              <a:defRPr sz="2000">
                <a:solidFill>
                  <a:schemeClr val="tx1"/>
                </a:solidFill>
                <a:latin typeface="Arial" charset="0"/>
              </a:defRPr>
            </a:lvl8pPr>
            <a:lvl9pPr marL="3886200" indent="-228600" eaLnBrk="0" fontAlgn="base" hangingPunct="0">
              <a:spcBef>
                <a:spcPct val="20000"/>
              </a:spcBef>
              <a:spcAft>
                <a:spcPct val="0"/>
              </a:spcAft>
              <a:buBlip>
                <a:blip r:embed="rId5"/>
              </a:buBlip>
              <a:defRPr sz="2000">
                <a:solidFill>
                  <a:schemeClr val="tx1"/>
                </a:solidFill>
                <a:latin typeface="Arial" charset="0"/>
              </a:defRPr>
            </a:lvl9pPr>
          </a:lstStyle>
          <a:p>
            <a:pPr algn="ctr" eaLnBrk="1" hangingPunct="1">
              <a:spcBef>
                <a:spcPct val="0"/>
              </a:spcBef>
              <a:buClrTx/>
              <a:buFontTx/>
              <a:buNone/>
            </a:pPr>
            <a:r>
              <a:rPr lang="tr-TR" altLang="tr-TR" sz="1600">
                <a:latin typeface="Arial" charset="0"/>
              </a:rPr>
              <a:t>Müdahale</a:t>
            </a:r>
          </a:p>
        </p:txBody>
      </p:sp>
      <p:sp>
        <p:nvSpPr>
          <p:cNvPr id="16403" name="34 Metin kutusu"/>
          <p:cNvSpPr txBox="1">
            <a:spLocks noChangeArrowheads="1"/>
          </p:cNvSpPr>
          <p:nvPr/>
        </p:nvSpPr>
        <p:spPr bwMode="auto">
          <a:xfrm>
            <a:off x="1168400" y="1196975"/>
            <a:ext cx="1866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0000"/>
              </a:buClr>
              <a:buFont typeface="Wingdings" pitchFamily="2" charset="2"/>
              <a:buBlip>
                <a:blip r:embed="rId2"/>
              </a:buBlip>
              <a:defRPr sz="2400">
                <a:solidFill>
                  <a:schemeClr val="tx1"/>
                </a:solidFill>
                <a:latin typeface="Tahoma" pitchFamily="34" charset="0"/>
              </a:defRPr>
            </a:lvl1pPr>
            <a:lvl2pPr marL="742950" indent="-285750" eaLnBrk="0" hangingPunct="0">
              <a:spcBef>
                <a:spcPct val="20000"/>
              </a:spcBef>
              <a:buClr>
                <a:srgbClr val="FF0000"/>
              </a:buClr>
              <a:buFont typeface="Wingdings" pitchFamily="2" charset="2"/>
              <a:buBlip>
                <a:blip r:embed="rId3"/>
              </a:buBlip>
              <a:defRPr sz="2400">
                <a:solidFill>
                  <a:schemeClr val="tx1"/>
                </a:solidFill>
                <a:latin typeface="Times New Roman" pitchFamily="18" charset="0"/>
              </a:defRPr>
            </a:lvl2pPr>
            <a:lvl3pPr marL="1143000" indent="-228600" eaLnBrk="0" hangingPunct="0">
              <a:spcBef>
                <a:spcPct val="20000"/>
              </a:spcBef>
              <a:buBlip>
                <a:blip r:embed="rId4"/>
              </a:buBlip>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Blip>
                <a:blip r:embed="rId5"/>
              </a:buBlip>
              <a:defRPr sz="2000">
                <a:solidFill>
                  <a:schemeClr val="tx1"/>
                </a:solidFill>
                <a:latin typeface="Arial" charset="0"/>
              </a:defRPr>
            </a:lvl5pPr>
            <a:lvl6pPr marL="2514600" indent="-228600" eaLnBrk="0" fontAlgn="base" hangingPunct="0">
              <a:spcBef>
                <a:spcPct val="20000"/>
              </a:spcBef>
              <a:spcAft>
                <a:spcPct val="0"/>
              </a:spcAft>
              <a:buBlip>
                <a:blip r:embed="rId5"/>
              </a:buBlip>
              <a:defRPr sz="2000">
                <a:solidFill>
                  <a:schemeClr val="tx1"/>
                </a:solidFill>
                <a:latin typeface="Arial" charset="0"/>
              </a:defRPr>
            </a:lvl6pPr>
            <a:lvl7pPr marL="2971800" indent="-228600" eaLnBrk="0" fontAlgn="base" hangingPunct="0">
              <a:spcBef>
                <a:spcPct val="20000"/>
              </a:spcBef>
              <a:spcAft>
                <a:spcPct val="0"/>
              </a:spcAft>
              <a:buBlip>
                <a:blip r:embed="rId5"/>
              </a:buBlip>
              <a:defRPr sz="2000">
                <a:solidFill>
                  <a:schemeClr val="tx1"/>
                </a:solidFill>
                <a:latin typeface="Arial" charset="0"/>
              </a:defRPr>
            </a:lvl7pPr>
            <a:lvl8pPr marL="3429000" indent="-228600" eaLnBrk="0" fontAlgn="base" hangingPunct="0">
              <a:spcBef>
                <a:spcPct val="20000"/>
              </a:spcBef>
              <a:spcAft>
                <a:spcPct val="0"/>
              </a:spcAft>
              <a:buBlip>
                <a:blip r:embed="rId5"/>
              </a:buBlip>
              <a:defRPr sz="2000">
                <a:solidFill>
                  <a:schemeClr val="tx1"/>
                </a:solidFill>
                <a:latin typeface="Arial" charset="0"/>
              </a:defRPr>
            </a:lvl8pPr>
            <a:lvl9pPr marL="3886200" indent="-228600" eaLnBrk="0" fontAlgn="base" hangingPunct="0">
              <a:spcBef>
                <a:spcPct val="20000"/>
              </a:spcBef>
              <a:spcAft>
                <a:spcPct val="0"/>
              </a:spcAft>
              <a:buBlip>
                <a:blip r:embed="rId5"/>
              </a:buBlip>
              <a:defRPr sz="2000">
                <a:solidFill>
                  <a:schemeClr val="tx1"/>
                </a:solidFill>
                <a:latin typeface="Arial" charset="0"/>
              </a:defRPr>
            </a:lvl9pPr>
          </a:lstStyle>
          <a:p>
            <a:pPr eaLnBrk="1" hangingPunct="1">
              <a:spcBef>
                <a:spcPct val="0"/>
              </a:spcBef>
              <a:buClrTx/>
              <a:buFontTx/>
              <a:buNone/>
            </a:pPr>
            <a:r>
              <a:rPr lang="tr-TR" altLang="tr-TR" sz="1800">
                <a:solidFill>
                  <a:srgbClr val="FFFF00"/>
                </a:solidFill>
                <a:latin typeface="Arial" charset="0"/>
              </a:rPr>
              <a:t>Risk Yönetimi</a:t>
            </a:r>
          </a:p>
        </p:txBody>
      </p:sp>
      <p:sp>
        <p:nvSpPr>
          <p:cNvPr id="16404" name="35 Metin kutusu"/>
          <p:cNvSpPr txBox="1">
            <a:spLocks noChangeArrowheads="1"/>
          </p:cNvSpPr>
          <p:nvPr/>
        </p:nvSpPr>
        <p:spPr bwMode="auto">
          <a:xfrm>
            <a:off x="1206500" y="5419725"/>
            <a:ext cx="18684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0000"/>
              </a:buClr>
              <a:buFont typeface="Wingdings" pitchFamily="2" charset="2"/>
              <a:buBlip>
                <a:blip r:embed="rId2"/>
              </a:buBlip>
              <a:defRPr sz="2400">
                <a:solidFill>
                  <a:schemeClr val="tx1"/>
                </a:solidFill>
                <a:latin typeface="Tahoma" pitchFamily="34" charset="0"/>
              </a:defRPr>
            </a:lvl1pPr>
            <a:lvl2pPr marL="742950" indent="-285750" eaLnBrk="0" hangingPunct="0">
              <a:spcBef>
                <a:spcPct val="20000"/>
              </a:spcBef>
              <a:buClr>
                <a:srgbClr val="FF0000"/>
              </a:buClr>
              <a:buFont typeface="Wingdings" pitchFamily="2" charset="2"/>
              <a:buBlip>
                <a:blip r:embed="rId3"/>
              </a:buBlip>
              <a:defRPr sz="2400">
                <a:solidFill>
                  <a:schemeClr val="tx1"/>
                </a:solidFill>
                <a:latin typeface="Times New Roman" pitchFamily="18" charset="0"/>
              </a:defRPr>
            </a:lvl2pPr>
            <a:lvl3pPr marL="1143000" indent="-228600" eaLnBrk="0" hangingPunct="0">
              <a:spcBef>
                <a:spcPct val="20000"/>
              </a:spcBef>
              <a:buBlip>
                <a:blip r:embed="rId4"/>
              </a:buBlip>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Blip>
                <a:blip r:embed="rId5"/>
              </a:buBlip>
              <a:defRPr sz="2000">
                <a:solidFill>
                  <a:schemeClr val="tx1"/>
                </a:solidFill>
                <a:latin typeface="Arial" charset="0"/>
              </a:defRPr>
            </a:lvl5pPr>
            <a:lvl6pPr marL="2514600" indent="-228600" eaLnBrk="0" fontAlgn="base" hangingPunct="0">
              <a:spcBef>
                <a:spcPct val="20000"/>
              </a:spcBef>
              <a:spcAft>
                <a:spcPct val="0"/>
              </a:spcAft>
              <a:buBlip>
                <a:blip r:embed="rId5"/>
              </a:buBlip>
              <a:defRPr sz="2000">
                <a:solidFill>
                  <a:schemeClr val="tx1"/>
                </a:solidFill>
                <a:latin typeface="Arial" charset="0"/>
              </a:defRPr>
            </a:lvl6pPr>
            <a:lvl7pPr marL="2971800" indent="-228600" eaLnBrk="0" fontAlgn="base" hangingPunct="0">
              <a:spcBef>
                <a:spcPct val="20000"/>
              </a:spcBef>
              <a:spcAft>
                <a:spcPct val="0"/>
              </a:spcAft>
              <a:buBlip>
                <a:blip r:embed="rId5"/>
              </a:buBlip>
              <a:defRPr sz="2000">
                <a:solidFill>
                  <a:schemeClr val="tx1"/>
                </a:solidFill>
                <a:latin typeface="Arial" charset="0"/>
              </a:defRPr>
            </a:lvl7pPr>
            <a:lvl8pPr marL="3429000" indent="-228600" eaLnBrk="0" fontAlgn="base" hangingPunct="0">
              <a:spcBef>
                <a:spcPct val="20000"/>
              </a:spcBef>
              <a:spcAft>
                <a:spcPct val="0"/>
              </a:spcAft>
              <a:buBlip>
                <a:blip r:embed="rId5"/>
              </a:buBlip>
              <a:defRPr sz="2000">
                <a:solidFill>
                  <a:schemeClr val="tx1"/>
                </a:solidFill>
                <a:latin typeface="Arial" charset="0"/>
              </a:defRPr>
            </a:lvl8pPr>
            <a:lvl9pPr marL="3886200" indent="-228600" eaLnBrk="0" fontAlgn="base" hangingPunct="0">
              <a:spcBef>
                <a:spcPct val="20000"/>
              </a:spcBef>
              <a:spcAft>
                <a:spcPct val="0"/>
              </a:spcAft>
              <a:buBlip>
                <a:blip r:embed="rId5"/>
              </a:buBlip>
              <a:defRPr sz="2000">
                <a:solidFill>
                  <a:schemeClr val="tx1"/>
                </a:solidFill>
                <a:latin typeface="Arial" charset="0"/>
              </a:defRPr>
            </a:lvl9pPr>
          </a:lstStyle>
          <a:p>
            <a:pPr eaLnBrk="1" hangingPunct="1">
              <a:spcBef>
                <a:spcPct val="0"/>
              </a:spcBef>
              <a:buClrTx/>
              <a:buFontTx/>
              <a:buNone/>
            </a:pPr>
            <a:r>
              <a:rPr lang="tr-TR" altLang="tr-TR" sz="1800">
                <a:solidFill>
                  <a:srgbClr val="FFFF00"/>
                </a:solidFill>
                <a:latin typeface="Arial" charset="0"/>
              </a:rPr>
              <a:t>Kriz Yönetimi</a:t>
            </a:r>
          </a:p>
        </p:txBody>
      </p:sp>
      <p:sp>
        <p:nvSpPr>
          <p:cNvPr id="16405" name="38 Yuvarlatılmış Dikdörtgen"/>
          <p:cNvSpPr>
            <a:spLocks noChangeArrowheads="1"/>
          </p:cNvSpPr>
          <p:nvPr/>
        </p:nvSpPr>
        <p:spPr bwMode="auto">
          <a:xfrm>
            <a:off x="6042025" y="3940175"/>
            <a:ext cx="1471613" cy="385763"/>
          </a:xfrm>
          <a:prstGeom prst="roundRect">
            <a:avLst>
              <a:gd name="adj" fmla="val 16667"/>
            </a:avLst>
          </a:prstGeom>
          <a:solidFill>
            <a:schemeClr val="accent1"/>
          </a:solidFill>
          <a:ln w="9525" algn="ctr">
            <a:solidFill>
              <a:schemeClr val="tx1"/>
            </a:solidFill>
            <a:round/>
            <a:headEnd/>
            <a:tailEnd/>
          </a:ln>
        </p:spPr>
        <p:txBody>
          <a:bodyPr/>
          <a:lstStyle>
            <a:lvl1pPr eaLnBrk="0" hangingPunct="0">
              <a:spcBef>
                <a:spcPct val="20000"/>
              </a:spcBef>
              <a:buClr>
                <a:srgbClr val="FF0000"/>
              </a:buClr>
              <a:buFont typeface="Wingdings" pitchFamily="2" charset="2"/>
              <a:buBlip>
                <a:blip r:embed="rId2"/>
              </a:buBlip>
              <a:defRPr sz="2400">
                <a:solidFill>
                  <a:schemeClr val="tx1"/>
                </a:solidFill>
                <a:latin typeface="Tahoma" pitchFamily="34" charset="0"/>
              </a:defRPr>
            </a:lvl1pPr>
            <a:lvl2pPr marL="742950" indent="-285750" eaLnBrk="0" hangingPunct="0">
              <a:spcBef>
                <a:spcPct val="20000"/>
              </a:spcBef>
              <a:buClr>
                <a:srgbClr val="FF0000"/>
              </a:buClr>
              <a:buFont typeface="Wingdings" pitchFamily="2" charset="2"/>
              <a:buBlip>
                <a:blip r:embed="rId3"/>
              </a:buBlip>
              <a:defRPr sz="2400">
                <a:solidFill>
                  <a:schemeClr val="tx1"/>
                </a:solidFill>
                <a:latin typeface="Times New Roman" pitchFamily="18" charset="0"/>
              </a:defRPr>
            </a:lvl2pPr>
            <a:lvl3pPr marL="1143000" indent="-228600" eaLnBrk="0" hangingPunct="0">
              <a:spcBef>
                <a:spcPct val="20000"/>
              </a:spcBef>
              <a:buBlip>
                <a:blip r:embed="rId4"/>
              </a:buBlip>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Blip>
                <a:blip r:embed="rId5"/>
              </a:buBlip>
              <a:defRPr sz="2000">
                <a:solidFill>
                  <a:schemeClr val="tx1"/>
                </a:solidFill>
                <a:latin typeface="Arial" charset="0"/>
              </a:defRPr>
            </a:lvl5pPr>
            <a:lvl6pPr marL="2514600" indent="-228600" eaLnBrk="0" fontAlgn="base" hangingPunct="0">
              <a:spcBef>
                <a:spcPct val="20000"/>
              </a:spcBef>
              <a:spcAft>
                <a:spcPct val="0"/>
              </a:spcAft>
              <a:buBlip>
                <a:blip r:embed="rId5"/>
              </a:buBlip>
              <a:defRPr sz="2000">
                <a:solidFill>
                  <a:schemeClr val="tx1"/>
                </a:solidFill>
                <a:latin typeface="Arial" charset="0"/>
              </a:defRPr>
            </a:lvl6pPr>
            <a:lvl7pPr marL="2971800" indent="-228600" eaLnBrk="0" fontAlgn="base" hangingPunct="0">
              <a:spcBef>
                <a:spcPct val="20000"/>
              </a:spcBef>
              <a:spcAft>
                <a:spcPct val="0"/>
              </a:spcAft>
              <a:buBlip>
                <a:blip r:embed="rId5"/>
              </a:buBlip>
              <a:defRPr sz="2000">
                <a:solidFill>
                  <a:schemeClr val="tx1"/>
                </a:solidFill>
                <a:latin typeface="Arial" charset="0"/>
              </a:defRPr>
            </a:lvl7pPr>
            <a:lvl8pPr marL="3429000" indent="-228600" eaLnBrk="0" fontAlgn="base" hangingPunct="0">
              <a:spcBef>
                <a:spcPct val="20000"/>
              </a:spcBef>
              <a:spcAft>
                <a:spcPct val="0"/>
              </a:spcAft>
              <a:buBlip>
                <a:blip r:embed="rId5"/>
              </a:buBlip>
              <a:defRPr sz="2000">
                <a:solidFill>
                  <a:schemeClr val="tx1"/>
                </a:solidFill>
                <a:latin typeface="Arial" charset="0"/>
              </a:defRPr>
            </a:lvl8pPr>
            <a:lvl9pPr marL="3886200" indent="-228600" eaLnBrk="0" fontAlgn="base" hangingPunct="0">
              <a:spcBef>
                <a:spcPct val="20000"/>
              </a:spcBef>
              <a:spcAft>
                <a:spcPct val="0"/>
              </a:spcAft>
              <a:buBlip>
                <a:blip r:embed="rId5"/>
              </a:buBlip>
              <a:defRPr sz="2000">
                <a:solidFill>
                  <a:schemeClr val="tx1"/>
                </a:solidFill>
                <a:latin typeface="Arial" charset="0"/>
              </a:defRPr>
            </a:lvl9pPr>
          </a:lstStyle>
          <a:p>
            <a:pPr algn="ctr" eaLnBrk="1" hangingPunct="1">
              <a:spcBef>
                <a:spcPct val="0"/>
              </a:spcBef>
              <a:buClrTx/>
              <a:buFontTx/>
              <a:buNone/>
            </a:pPr>
            <a:r>
              <a:rPr lang="tr-TR" altLang="tr-TR" sz="1600">
                <a:latin typeface="Arial" charset="0"/>
              </a:rPr>
              <a:t>Etki Analizi</a:t>
            </a:r>
          </a:p>
        </p:txBody>
      </p:sp>
      <p:sp>
        <p:nvSpPr>
          <p:cNvPr id="16406" name="39 Yuvarlatılmış Dikdörtgen"/>
          <p:cNvSpPr>
            <a:spLocks noChangeArrowheads="1"/>
          </p:cNvSpPr>
          <p:nvPr/>
        </p:nvSpPr>
        <p:spPr bwMode="auto">
          <a:xfrm>
            <a:off x="5194300" y="2490788"/>
            <a:ext cx="1697038" cy="344487"/>
          </a:xfrm>
          <a:prstGeom prst="roundRect">
            <a:avLst>
              <a:gd name="adj" fmla="val 16667"/>
            </a:avLst>
          </a:prstGeom>
          <a:solidFill>
            <a:srgbClr val="FF0000"/>
          </a:solidFill>
          <a:ln w="38100" algn="ctr">
            <a:solidFill>
              <a:schemeClr val="bg1"/>
            </a:solidFill>
            <a:prstDash val="sysDash"/>
            <a:round/>
            <a:headEnd/>
            <a:tailEnd/>
          </a:ln>
        </p:spPr>
        <p:txBody>
          <a:bodyPr lIns="0" tIns="0" rIns="0" bIns="0" anchor="ctr"/>
          <a:lstStyle>
            <a:lvl1pPr eaLnBrk="0" hangingPunct="0">
              <a:spcBef>
                <a:spcPct val="20000"/>
              </a:spcBef>
              <a:buClr>
                <a:srgbClr val="FF0000"/>
              </a:buClr>
              <a:buFont typeface="Wingdings" pitchFamily="2" charset="2"/>
              <a:buBlip>
                <a:blip r:embed="rId2"/>
              </a:buBlip>
              <a:defRPr sz="2400">
                <a:solidFill>
                  <a:schemeClr val="tx1"/>
                </a:solidFill>
                <a:latin typeface="Tahoma" pitchFamily="34" charset="0"/>
              </a:defRPr>
            </a:lvl1pPr>
            <a:lvl2pPr marL="742950" indent="-285750" eaLnBrk="0" hangingPunct="0">
              <a:spcBef>
                <a:spcPct val="20000"/>
              </a:spcBef>
              <a:buClr>
                <a:srgbClr val="FF0000"/>
              </a:buClr>
              <a:buFont typeface="Wingdings" pitchFamily="2" charset="2"/>
              <a:buBlip>
                <a:blip r:embed="rId3"/>
              </a:buBlip>
              <a:defRPr sz="2400">
                <a:solidFill>
                  <a:schemeClr val="tx1"/>
                </a:solidFill>
                <a:latin typeface="Times New Roman" pitchFamily="18" charset="0"/>
              </a:defRPr>
            </a:lvl2pPr>
            <a:lvl3pPr marL="1143000" indent="-228600" eaLnBrk="0" hangingPunct="0">
              <a:spcBef>
                <a:spcPct val="20000"/>
              </a:spcBef>
              <a:buBlip>
                <a:blip r:embed="rId4"/>
              </a:buBlip>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Blip>
                <a:blip r:embed="rId5"/>
              </a:buBlip>
              <a:defRPr sz="2000">
                <a:solidFill>
                  <a:schemeClr val="tx1"/>
                </a:solidFill>
                <a:latin typeface="Arial" charset="0"/>
              </a:defRPr>
            </a:lvl5pPr>
            <a:lvl6pPr marL="2514600" indent="-228600" eaLnBrk="0" fontAlgn="base" hangingPunct="0">
              <a:spcBef>
                <a:spcPct val="20000"/>
              </a:spcBef>
              <a:spcAft>
                <a:spcPct val="0"/>
              </a:spcAft>
              <a:buBlip>
                <a:blip r:embed="rId5"/>
              </a:buBlip>
              <a:defRPr sz="2000">
                <a:solidFill>
                  <a:schemeClr val="tx1"/>
                </a:solidFill>
                <a:latin typeface="Arial" charset="0"/>
              </a:defRPr>
            </a:lvl6pPr>
            <a:lvl7pPr marL="2971800" indent="-228600" eaLnBrk="0" fontAlgn="base" hangingPunct="0">
              <a:spcBef>
                <a:spcPct val="20000"/>
              </a:spcBef>
              <a:spcAft>
                <a:spcPct val="0"/>
              </a:spcAft>
              <a:buBlip>
                <a:blip r:embed="rId5"/>
              </a:buBlip>
              <a:defRPr sz="2000">
                <a:solidFill>
                  <a:schemeClr val="tx1"/>
                </a:solidFill>
                <a:latin typeface="Arial" charset="0"/>
              </a:defRPr>
            </a:lvl7pPr>
            <a:lvl8pPr marL="3429000" indent="-228600" eaLnBrk="0" fontAlgn="base" hangingPunct="0">
              <a:spcBef>
                <a:spcPct val="20000"/>
              </a:spcBef>
              <a:spcAft>
                <a:spcPct val="0"/>
              </a:spcAft>
              <a:buBlip>
                <a:blip r:embed="rId5"/>
              </a:buBlip>
              <a:defRPr sz="2000">
                <a:solidFill>
                  <a:schemeClr val="tx1"/>
                </a:solidFill>
                <a:latin typeface="Arial" charset="0"/>
              </a:defRPr>
            </a:lvl8pPr>
            <a:lvl9pPr marL="3886200" indent="-228600" eaLnBrk="0" fontAlgn="base" hangingPunct="0">
              <a:spcBef>
                <a:spcPct val="20000"/>
              </a:spcBef>
              <a:spcAft>
                <a:spcPct val="0"/>
              </a:spcAft>
              <a:buBlip>
                <a:blip r:embed="rId5"/>
              </a:buBlip>
              <a:defRPr sz="2000">
                <a:solidFill>
                  <a:schemeClr val="tx1"/>
                </a:solidFill>
                <a:latin typeface="Arial" charset="0"/>
              </a:defRPr>
            </a:lvl9pPr>
          </a:lstStyle>
          <a:p>
            <a:pPr algn="ctr" eaLnBrk="1" hangingPunct="1">
              <a:spcBef>
                <a:spcPct val="0"/>
              </a:spcBef>
              <a:buClrTx/>
              <a:buFontTx/>
              <a:buNone/>
            </a:pPr>
            <a:r>
              <a:rPr lang="tr-TR" altLang="tr-TR" sz="1800">
                <a:latin typeface="Arial Black" pitchFamily="34" charset="0"/>
              </a:rPr>
              <a:t>AFET</a:t>
            </a:r>
          </a:p>
        </p:txBody>
      </p:sp>
      <p:sp>
        <p:nvSpPr>
          <p:cNvPr id="16407" name="40 Metin kutusu"/>
          <p:cNvSpPr txBox="1">
            <a:spLocks noChangeArrowheads="1"/>
          </p:cNvSpPr>
          <p:nvPr/>
        </p:nvSpPr>
        <p:spPr bwMode="auto">
          <a:xfrm>
            <a:off x="4029075" y="3127375"/>
            <a:ext cx="1112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0000"/>
              </a:buClr>
              <a:buFont typeface="Wingdings" pitchFamily="2" charset="2"/>
              <a:buBlip>
                <a:blip r:embed="rId2"/>
              </a:buBlip>
              <a:defRPr sz="2400">
                <a:solidFill>
                  <a:schemeClr val="tx1"/>
                </a:solidFill>
                <a:latin typeface="Tahoma" pitchFamily="34" charset="0"/>
              </a:defRPr>
            </a:lvl1pPr>
            <a:lvl2pPr marL="742950" indent="-285750" eaLnBrk="0" hangingPunct="0">
              <a:spcBef>
                <a:spcPct val="20000"/>
              </a:spcBef>
              <a:buClr>
                <a:srgbClr val="FF0000"/>
              </a:buClr>
              <a:buFont typeface="Wingdings" pitchFamily="2" charset="2"/>
              <a:buBlip>
                <a:blip r:embed="rId3"/>
              </a:buBlip>
              <a:defRPr sz="2400">
                <a:solidFill>
                  <a:schemeClr val="tx1"/>
                </a:solidFill>
                <a:latin typeface="Times New Roman" pitchFamily="18" charset="0"/>
              </a:defRPr>
            </a:lvl2pPr>
            <a:lvl3pPr marL="1143000" indent="-228600" eaLnBrk="0" hangingPunct="0">
              <a:spcBef>
                <a:spcPct val="20000"/>
              </a:spcBef>
              <a:buBlip>
                <a:blip r:embed="rId4"/>
              </a:buBlip>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Blip>
                <a:blip r:embed="rId5"/>
              </a:buBlip>
              <a:defRPr sz="2000">
                <a:solidFill>
                  <a:schemeClr val="tx1"/>
                </a:solidFill>
                <a:latin typeface="Arial" charset="0"/>
              </a:defRPr>
            </a:lvl5pPr>
            <a:lvl6pPr marL="2514600" indent="-228600" eaLnBrk="0" fontAlgn="base" hangingPunct="0">
              <a:spcBef>
                <a:spcPct val="20000"/>
              </a:spcBef>
              <a:spcAft>
                <a:spcPct val="0"/>
              </a:spcAft>
              <a:buBlip>
                <a:blip r:embed="rId5"/>
              </a:buBlip>
              <a:defRPr sz="2000">
                <a:solidFill>
                  <a:schemeClr val="tx1"/>
                </a:solidFill>
                <a:latin typeface="Arial" charset="0"/>
              </a:defRPr>
            </a:lvl6pPr>
            <a:lvl7pPr marL="2971800" indent="-228600" eaLnBrk="0" fontAlgn="base" hangingPunct="0">
              <a:spcBef>
                <a:spcPct val="20000"/>
              </a:spcBef>
              <a:spcAft>
                <a:spcPct val="0"/>
              </a:spcAft>
              <a:buBlip>
                <a:blip r:embed="rId5"/>
              </a:buBlip>
              <a:defRPr sz="2000">
                <a:solidFill>
                  <a:schemeClr val="tx1"/>
                </a:solidFill>
                <a:latin typeface="Arial" charset="0"/>
              </a:defRPr>
            </a:lvl7pPr>
            <a:lvl8pPr marL="3429000" indent="-228600" eaLnBrk="0" fontAlgn="base" hangingPunct="0">
              <a:spcBef>
                <a:spcPct val="20000"/>
              </a:spcBef>
              <a:spcAft>
                <a:spcPct val="0"/>
              </a:spcAft>
              <a:buBlip>
                <a:blip r:embed="rId5"/>
              </a:buBlip>
              <a:defRPr sz="2000">
                <a:solidFill>
                  <a:schemeClr val="tx1"/>
                </a:solidFill>
                <a:latin typeface="Arial" charset="0"/>
              </a:defRPr>
            </a:lvl8pPr>
            <a:lvl9pPr marL="3886200" indent="-228600" eaLnBrk="0" fontAlgn="base" hangingPunct="0">
              <a:spcBef>
                <a:spcPct val="20000"/>
              </a:spcBef>
              <a:spcAft>
                <a:spcPct val="0"/>
              </a:spcAft>
              <a:buBlip>
                <a:blip r:embed="rId5"/>
              </a:buBlip>
              <a:defRPr sz="2000">
                <a:solidFill>
                  <a:schemeClr val="tx1"/>
                </a:solidFill>
                <a:latin typeface="Arial" charset="0"/>
              </a:defRPr>
            </a:lvl9pPr>
          </a:lstStyle>
          <a:p>
            <a:pPr eaLnBrk="1" hangingPunct="1">
              <a:spcBef>
                <a:spcPct val="0"/>
              </a:spcBef>
              <a:buClrTx/>
              <a:buFontTx/>
              <a:buNone/>
            </a:pPr>
            <a:r>
              <a:rPr lang="tr-TR" altLang="tr-TR" sz="1800">
                <a:latin typeface="Calibri" pitchFamily="34" charset="0"/>
                <a:cs typeface="Aharoni" pitchFamily="2" charset="-79"/>
              </a:rPr>
              <a:t>KORUMA</a:t>
            </a:r>
          </a:p>
        </p:txBody>
      </p:sp>
      <p:sp>
        <p:nvSpPr>
          <p:cNvPr id="16408" name="41 Metin kutusu"/>
          <p:cNvSpPr txBox="1">
            <a:spLocks noChangeArrowheads="1"/>
          </p:cNvSpPr>
          <p:nvPr/>
        </p:nvSpPr>
        <p:spPr bwMode="auto">
          <a:xfrm>
            <a:off x="3956050" y="3597275"/>
            <a:ext cx="1317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0000"/>
              </a:buClr>
              <a:buFont typeface="Wingdings" pitchFamily="2" charset="2"/>
              <a:buBlip>
                <a:blip r:embed="rId2"/>
              </a:buBlip>
              <a:defRPr sz="2400">
                <a:solidFill>
                  <a:schemeClr val="tx1"/>
                </a:solidFill>
                <a:latin typeface="Tahoma" pitchFamily="34" charset="0"/>
              </a:defRPr>
            </a:lvl1pPr>
            <a:lvl2pPr marL="742950" indent="-285750" eaLnBrk="0" hangingPunct="0">
              <a:spcBef>
                <a:spcPct val="20000"/>
              </a:spcBef>
              <a:buClr>
                <a:srgbClr val="FF0000"/>
              </a:buClr>
              <a:buFont typeface="Wingdings" pitchFamily="2" charset="2"/>
              <a:buBlip>
                <a:blip r:embed="rId3"/>
              </a:buBlip>
              <a:defRPr sz="2400">
                <a:solidFill>
                  <a:schemeClr val="tx1"/>
                </a:solidFill>
                <a:latin typeface="Times New Roman" pitchFamily="18" charset="0"/>
              </a:defRPr>
            </a:lvl2pPr>
            <a:lvl3pPr marL="1143000" indent="-228600" eaLnBrk="0" hangingPunct="0">
              <a:spcBef>
                <a:spcPct val="20000"/>
              </a:spcBef>
              <a:buBlip>
                <a:blip r:embed="rId4"/>
              </a:buBlip>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Blip>
                <a:blip r:embed="rId5"/>
              </a:buBlip>
              <a:defRPr sz="2000">
                <a:solidFill>
                  <a:schemeClr val="tx1"/>
                </a:solidFill>
                <a:latin typeface="Arial" charset="0"/>
              </a:defRPr>
            </a:lvl5pPr>
            <a:lvl6pPr marL="2514600" indent="-228600" eaLnBrk="0" fontAlgn="base" hangingPunct="0">
              <a:spcBef>
                <a:spcPct val="20000"/>
              </a:spcBef>
              <a:spcAft>
                <a:spcPct val="0"/>
              </a:spcAft>
              <a:buBlip>
                <a:blip r:embed="rId5"/>
              </a:buBlip>
              <a:defRPr sz="2000">
                <a:solidFill>
                  <a:schemeClr val="tx1"/>
                </a:solidFill>
                <a:latin typeface="Arial" charset="0"/>
              </a:defRPr>
            </a:lvl6pPr>
            <a:lvl7pPr marL="2971800" indent="-228600" eaLnBrk="0" fontAlgn="base" hangingPunct="0">
              <a:spcBef>
                <a:spcPct val="20000"/>
              </a:spcBef>
              <a:spcAft>
                <a:spcPct val="0"/>
              </a:spcAft>
              <a:buBlip>
                <a:blip r:embed="rId5"/>
              </a:buBlip>
              <a:defRPr sz="2000">
                <a:solidFill>
                  <a:schemeClr val="tx1"/>
                </a:solidFill>
                <a:latin typeface="Arial" charset="0"/>
              </a:defRPr>
            </a:lvl7pPr>
            <a:lvl8pPr marL="3429000" indent="-228600" eaLnBrk="0" fontAlgn="base" hangingPunct="0">
              <a:spcBef>
                <a:spcPct val="20000"/>
              </a:spcBef>
              <a:spcAft>
                <a:spcPct val="0"/>
              </a:spcAft>
              <a:buBlip>
                <a:blip r:embed="rId5"/>
              </a:buBlip>
              <a:defRPr sz="2000">
                <a:solidFill>
                  <a:schemeClr val="tx1"/>
                </a:solidFill>
                <a:latin typeface="Arial" charset="0"/>
              </a:defRPr>
            </a:lvl8pPr>
            <a:lvl9pPr marL="3886200" indent="-228600" eaLnBrk="0" fontAlgn="base" hangingPunct="0">
              <a:spcBef>
                <a:spcPct val="20000"/>
              </a:spcBef>
              <a:spcAft>
                <a:spcPct val="0"/>
              </a:spcAft>
              <a:buBlip>
                <a:blip r:embed="rId5"/>
              </a:buBlip>
              <a:defRPr sz="2000">
                <a:solidFill>
                  <a:schemeClr val="tx1"/>
                </a:solidFill>
                <a:latin typeface="Arial" charset="0"/>
              </a:defRPr>
            </a:lvl9pPr>
          </a:lstStyle>
          <a:p>
            <a:pPr eaLnBrk="1" hangingPunct="1">
              <a:spcBef>
                <a:spcPct val="0"/>
              </a:spcBef>
              <a:buClrTx/>
              <a:buFontTx/>
              <a:buNone/>
            </a:pPr>
            <a:r>
              <a:rPr lang="tr-TR" altLang="tr-TR" sz="1800" dirty="0">
                <a:solidFill>
                  <a:srgbClr val="FFFF00"/>
                </a:solidFill>
                <a:latin typeface="Calibri" pitchFamily="34" charset="0"/>
                <a:cs typeface="Aharoni" pitchFamily="2" charset="-79"/>
              </a:rPr>
              <a:t>DÜZELTME</a:t>
            </a:r>
          </a:p>
        </p:txBody>
      </p:sp>
      <p:sp>
        <p:nvSpPr>
          <p:cNvPr id="16409" name="42 Metin kutusu"/>
          <p:cNvSpPr txBox="1">
            <a:spLocks noChangeArrowheads="1"/>
          </p:cNvSpPr>
          <p:nvPr/>
        </p:nvSpPr>
        <p:spPr bwMode="auto">
          <a:xfrm>
            <a:off x="1092200" y="5969000"/>
            <a:ext cx="215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0000"/>
              </a:buClr>
              <a:buFont typeface="Wingdings" pitchFamily="2" charset="2"/>
              <a:buBlip>
                <a:blip r:embed="rId2"/>
              </a:buBlip>
              <a:defRPr sz="2400">
                <a:solidFill>
                  <a:schemeClr val="tx1"/>
                </a:solidFill>
                <a:latin typeface="Tahoma" pitchFamily="34" charset="0"/>
              </a:defRPr>
            </a:lvl1pPr>
            <a:lvl2pPr marL="742950" indent="-285750" eaLnBrk="0" hangingPunct="0">
              <a:spcBef>
                <a:spcPct val="20000"/>
              </a:spcBef>
              <a:buClr>
                <a:srgbClr val="FF0000"/>
              </a:buClr>
              <a:buFont typeface="Wingdings" pitchFamily="2" charset="2"/>
              <a:buBlip>
                <a:blip r:embed="rId3"/>
              </a:buBlip>
              <a:defRPr sz="2400">
                <a:solidFill>
                  <a:schemeClr val="tx1"/>
                </a:solidFill>
                <a:latin typeface="Times New Roman" pitchFamily="18" charset="0"/>
              </a:defRPr>
            </a:lvl2pPr>
            <a:lvl3pPr marL="1143000" indent="-228600" eaLnBrk="0" hangingPunct="0">
              <a:spcBef>
                <a:spcPct val="20000"/>
              </a:spcBef>
              <a:buBlip>
                <a:blip r:embed="rId4"/>
              </a:buBlip>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Blip>
                <a:blip r:embed="rId5"/>
              </a:buBlip>
              <a:defRPr sz="2000">
                <a:solidFill>
                  <a:schemeClr val="tx1"/>
                </a:solidFill>
                <a:latin typeface="Arial" charset="0"/>
              </a:defRPr>
            </a:lvl5pPr>
            <a:lvl6pPr marL="2514600" indent="-228600" eaLnBrk="0" fontAlgn="base" hangingPunct="0">
              <a:spcBef>
                <a:spcPct val="20000"/>
              </a:spcBef>
              <a:spcAft>
                <a:spcPct val="0"/>
              </a:spcAft>
              <a:buBlip>
                <a:blip r:embed="rId5"/>
              </a:buBlip>
              <a:defRPr sz="2000">
                <a:solidFill>
                  <a:schemeClr val="tx1"/>
                </a:solidFill>
                <a:latin typeface="Arial" charset="0"/>
              </a:defRPr>
            </a:lvl6pPr>
            <a:lvl7pPr marL="2971800" indent="-228600" eaLnBrk="0" fontAlgn="base" hangingPunct="0">
              <a:spcBef>
                <a:spcPct val="20000"/>
              </a:spcBef>
              <a:spcAft>
                <a:spcPct val="0"/>
              </a:spcAft>
              <a:buBlip>
                <a:blip r:embed="rId5"/>
              </a:buBlip>
              <a:defRPr sz="2000">
                <a:solidFill>
                  <a:schemeClr val="tx1"/>
                </a:solidFill>
                <a:latin typeface="Arial" charset="0"/>
              </a:defRPr>
            </a:lvl7pPr>
            <a:lvl8pPr marL="3429000" indent="-228600" eaLnBrk="0" fontAlgn="base" hangingPunct="0">
              <a:spcBef>
                <a:spcPct val="20000"/>
              </a:spcBef>
              <a:spcAft>
                <a:spcPct val="0"/>
              </a:spcAft>
              <a:buBlip>
                <a:blip r:embed="rId5"/>
              </a:buBlip>
              <a:defRPr sz="2000">
                <a:solidFill>
                  <a:schemeClr val="tx1"/>
                </a:solidFill>
                <a:latin typeface="Arial" charset="0"/>
              </a:defRPr>
            </a:lvl8pPr>
            <a:lvl9pPr marL="3886200" indent="-228600" eaLnBrk="0" fontAlgn="base" hangingPunct="0">
              <a:spcBef>
                <a:spcPct val="20000"/>
              </a:spcBef>
              <a:spcAft>
                <a:spcPct val="0"/>
              </a:spcAft>
              <a:buBlip>
                <a:blip r:embed="rId5"/>
              </a:buBlip>
              <a:defRPr sz="2000">
                <a:solidFill>
                  <a:schemeClr val="tx1"/>
                </a:solidFill>
                <a:latin typeface="Arial" charset="0"/>
              </a:defRPr>
            </a:lvl9pPr>
          </a:lstStyle>
          <a:p>
            <a:pPr eaLnBrk="1" hangingPunct="1">
              <a:spcBef>
                <a:spcPct val="0"/>
              </a:spcBef>
              <a:buClrTx/>
              <a:buFontTx/>
              <a:buNone/>
            </a:pPr>
            <a:r>
              <a:rPr lang="tr-TR" altLang="tr-TR" sz="1800">
                <a:latin typeface="Arial" charset="0"/>
              </a:rPr>
              <a:t>Kaynak: JICA, [3]</a:t>
            </a:r>
          </a:p>
        </p:txBody>
      </p:sp>
    </p:spTree>
    <p:extLst>
      <p:ext uri="{BB962C8B-B14F-4D97-AF65-F5344CB8AC3E}">
        <p14:creationId xmlns:p14="http://schemas.microsoft.com/office/powerpoint/2010/main" val="4261110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a:xfrm>
            <a:off x="427038" y="11113"/>
            <a:ext cx="8716962" cy="933611"/>
          </a:xfrm>
        </p:spPr>
        <p:txBody>
          <a:bodyPr/>
          <a:lstStyle/>
          <a:p>
            <a:pPr eaLnBrk="1" hangingPunct="1"/>
            <a:r>
              <a:rPr lang="es-ES" altLang="tr-TR" sz="2400" dirty="0" smtClean="0"/>
              <a:t>1990 dan Bu</a:t>
            </a:r>
            <a:r>
              <a:rPr lang="tr-TR" altLang="tr-TR" sz="2400" dirty="0" smtClean="0"/>
              <a:t>güne</a:t>
            </a:r>
            <a:r>
              <a:rPr lang="es-ES" altLang="tr-TR" sz="2400" dirty="0" smtClean="0"/>
              <a:t> Türkiye'deki Büyük Do</a:t>
            </a:r>
            <a:r>
              <a:rPr lang="tr-TR" altLang="tr-TR" sz="2400" dirty="0" smtClean="0"/>
              <a:t>ğ</a:t>
            </a:r>
            <a:r>
              <a:rPr lang="es-ES" altLang="tr-TR" sz="2400" dirty="0" smtClean="0"/>
              <a:t>al Afetler</a:t>
            </a:r>
            <a:endParaRPr lang="tr-TR" altLang="tr-TR" sz="2400" dirty="0" smtClean="0"/>
          </a:p>
        </p:txBody>
      </p:sp>
      <p:sp>
        <p:nvSpPr>
          <p:cNvPr id="23555" name="3 Veri Yer Tutucusu"/>
          <p:cNvSpPr>
            <a:spLocks noGrp="1"/>
          </p:cNvSpPr>
          <p:nvPr>
            <p:ph type="dt" sz="quarter" idx="10"/>
          </p:nvPr>
        </p:nvSpPr>
        <p:spPr>
          <a:xfrm rot="16200000">
            <a:off x="-477044" y="5526882"/>
            <a:ext cx="1509713" cy="298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Wingdings" pitchFamily="2" charset="2"/>
              <a:buBlip>
                <a:blip r:embed="rId2"/>
              </a:buBlip>
              <a:defRPr sz="2400">
                <a:solidFill>
                  <a:schemeClr val="tx1"/>
                </a:solidFill>
                <a:latin typeface="Tahoma" pitchFamily="34" charset="0"/>
              </a:defRPr>
            </a:lvl1pPr>
            <a:lvl2pPr marL="742950" indent="-285750" eaLnBrk="0" hangingPunct="0">
              <a:spcBef>
                <a:spcPct val="20000"/>
              </a:spcBef>
              <a:buClr>
                <a:srgbClr val="FF0000"/>
              </a:buClr>
              <a:buFont typeface="Wingdings" pitchFamily="2" charset="2"/>
              <a:buBlip>
                <a:blip r:embed="rId3"/>
              </a:buBlip>
              <a:defRPr sz="2400">
                <a:solidFill>
                  <a:schemeClr val="tx1"/>
                </a:solidFill>
                <a:latin typeface="Times New Roman" pitchFamily="18" charset="0"/>
              </a:defRPr>
            </a:lvl2pPr>
            <a:lvl3pPr marL="1143000" indent="-228600" eaLnBrk="0" hangingPunct="0">
              <a:spcBef>
                <a:spcPct val="20000"/>
              </a:spcBef>
              <a:buBlip>
                <a:blip r:embed="rId4"/>
              </a:buBlip>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Blip>
                <a:blip r:embed="rId5"/>
              </a:buBlip>
              <a:defRPr sz="2000">
                <a:solidFill>
                  <a:schemeClr val="tx1"/>
                </a:solidFill>
                <a:latin typeface="Arial" charset="0"/>
              </a:defRPr>
            </a:lvl5pPr>
            <a:lvl6pPr marL="2514600" indent="-228600" eaLnBrk="0" fontAlgn="base" hangingPunct="0">
              <a:spcBef>
                <a:spcPct val="20000"/>
              </a:spcBef>
              <a:spcAft>
                <a:spcPct val="0"/>
              </a:spcAft>
              <a:buBlip>
                <a:blip r:embed="rId5"/>
              </a:buBlip>
              <a:defRPr sz="2000">
                <a:solidFill>
                  <a:schemeClr val="tx1"/>
                </a:solidFill>
                <a:latin typeface="Arial" charset="0"/>
              </a:defRPr>
            </a:lvl6pPr>
            <a:lvl7pPr marL="2971800" indent="-228600" eaLnBrk="0" fontAlgn="base" hangingPunct="0">
              <a:spcBef>
                <a:spcPct val="20000"/>
              </a:spcBef>
              <a:spcAft>
                <a:spcPct val="0"/>
              </a:spcAft>
              <a:buBlip>
                <a:blip r:embed="rId5"/>
              </a:buBlip>
              <a:defRPr sz="2000">
                <a:solidFill>
                  <a:schemeClr val="tx1"/>
                </a:solidFill>
                <a:latin typeface="Arial" charset="0"/>
              </a:defRPr>
            </a:lvl7pPr>
            <a:lvl8pPr marL="3429000" indent="-228600" eaLnBrk="0" fontAlgn="base" hangingPunct="0">
              <a:spcBef>
                <a:spcPct val="20000"/>
              </a:spcBef>
              <a:spcAft>
                <a:spcPct val="0"/>
              </a:spcAft>
              <a:buBlip>
                <a:blip r:embed="rId5"/>
              </a:buBlip>
              <a:defRPr sz="2000">
                <a:solidFill>
                  <a:schemeClr val="tx1"/>
                </a:solidFill>
                <a:latin typeface="Arial" charset="0"/>
              </a:defRPr>
            </a:lvl8pPr>
            <a:lvl9pPr marL="3886200" indent="-228600" eaLnBrk="0" fontAlgn="base" hangingPunct="0">
              <a:spcBef>
                <a:spcPct val="20000"/>
              </a:spcBef>
              <a:spcAft>
                <a:spcPct val="0"/>
              </a:spcAft>
              <a:buBlip>
                <a:blip r:embed="rId5"/>
              </a:buBlip>
              <a:defRPr sz="2000">
                <a:solidFill>
                  <a:schemeClr val="tx1"/>
                </a:solidFill>
                <a:latin typeface="Arial" charset="0"/>
              </a:defRPr>
            </a:lvl9pPr>
          </a:lstStyle>
          <a:p>
            <a:pPr eaLnBrk="1" hangingPunct="1">
              <a:spcBef>
                <a:spcPct val="0"/>
              </a:spcBef>
              <a:buClrTx/>
              <a:buFontTx/>
              <a:buNone/>
            </a:pPr>
            <a:fld id="{D70E7847-E24B-42AE-A9A7-5B72396E61AC}" type="datetime1">
              <a:rPr lang="tr-TR" altLang="tr-TR" sz="1200" smtClean="0">
                <a:latin typeface="Courier New" pitchFamily="49" charset="0"/>
              </a:rPr>
              <a:pPr eaLnBrk="1" hangingPunct="1">
                <a:spcBef>
                  <a:spcPct val="0"/>
                </a:spcBef>
                <a:buClrTx/>
                <a:buFontTx/>
                <a:buNone/>
              </a:pPr>
              <a:t>28.05.2014</a:t>
            </a:fld>
            <a:endParaRPr lang="tr-TR" altLang="tr-TR" sz="1200" smtClean="0">
              <a:latin typeface="Courier New" pitchFamily="49" charset="0"/>
            </a:endParaRPr>
          </a:p>
        </p:txBody>
      </p:sp>
      <p:sp>
        <p:nvSpPr>
          <p:cNvPr id="23556" name="4 Altbilgi Yer Tutucusu"/>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Wingdings" pitchFamily="2" charset="2"/>
              <a:buBlip>
                <a:blip r:embed="rId2"/>
              </a:buBlip>
              <a:defRPr sz="2400">
                <a:solidFill>
                  <a:schemeClr val="tx1"/>
                </a:solidFill>
                <a:latin typeface="Tahoma" pitchFamily="34" charset="0"/>
              </a:defRPr>
            </a:lvl1pPr>
            <a:lvl2pPr marL="742950" indent="-285750" eaLnBrk="0" hangingPunct="0">
              <a:spcBef>
                <a:spcPct val="20000"/>
              </a:spcBef>
              <a:buClr>
                <a:srgbClr val="FF0000"/>
              </a:buClr>
              <a:buFont typeface="Wingdings" pitchFamily="2" charset="2"/>
              <a:buBlip>
                <a:blip r:embed="rId3"/>
              </a:buBlip>
              <a:defRPr sz="2400">
                <a:solidFill>
                  <a:schemeClr val="tx1"/>
                </a:solidFill>
                <a:latin typeface="Times New Roman" pitchFamily="18" charset="0"/>
              </a:defRPr>
            </a:lvl2pPr>
            <a:lvl3pPr marL="1143000" indent="-228600" eaLnBrk="0" hangingPunct="0">
              <a:spcBef>
                <a:spcPct val="20000"/>
              </a:spcBef>
              <a:buBlip>
                <a:blip r:embed="rId4"/>
              </a:buBlip>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Blip>
                <a:blip r:embed="rId5"/>
              </a:buBlip>
              <a:defRPr sz="2000">
                <a:solidFill>
                  <a:schemeClr val="tx1"/>
                </a:solidFill>
                <a:latin typeface="Arial" charset="0"/>
              </a:defRPr>
            </a:lvl5pPr>
            <a:lvl6pPr marL="2514600" indent="-228600" eaLnBrk="0" fontAlgn="base" hangingPunct="0">
              <a:spcBef>
                <a:spcPct val="20000"/>
              </a:spcBef>
              <a:spcAft>
                <a:spcPct val="0"/>
              </a:spcAft>
              <a:buBlip>
                <a:blip r:embed="rId5"/>
              </a:buBlip>
              <a:defRPr sz="2000">
                <a:solidFill>
                  <a:schemeClr val="tx1"/>
                </a:solidFill>
                <a:latin typeface="Arial" charset="0"/>
              </a:defRPr>
            </a:lvl6pPr>
            <a:lvl7pPr marL="2971800" indent="-228600" eaLnBrk="0" fontAlgn="base" hangingPunct="0">
              <a:spcBef>
                <a:spcPct val="20000"/>
              </a:spcBef>
              <a:spcAft>
                <a:spcPct val="0"/>
              </a:spcAft>
              <a:buBlip>
                <a:blip r:embed="rId5"/>
              </a:buBlip>
              <a:defRPr sz="2000">
                <a:solidFill>
                  <a:schemeClr val="tx1"/>
                </a:solidFill>
                <a:latin typeface="Arial" charset="0"/>
              </a:defRPr>
            </a:lvl7pPr>
            <a:lvl8pPr marL="3429000" indent="-228600" eaLnBrk="0" fontAlgn="base" hangingPunct="0">
              <a:spcBef>
                <a:spcPct val="20000"/>
              </a:spcBef>
              <a:spcAft>
                <a:spcPct val="0"/>
              </a:spcAft>
              <a:buBlip>
                <a:blip r:embed="rId5"/>
              </a:buBlip>
              <a:defRPr sz="2000">
                <a:solidFill>
                  <a:schemeClr val="tx1"/>
                </a:solidFill>
                <a:latin typeface="Arial" charset="0"/>
              </a:defRPr>
            </a:lvl8pPr>
            <a:lvl9pPr marL="3886200" indent="-228600" eaLnBrk="0" fontAlgn="base" hangingPunct="0">
              <a:spcBef>
                <a:spcPct val="20000"/>
              </a:spcBef>
              <a:spcAft>
                <a:spcPct val="0"/>
              </a:spcAft>
              <a:buBlip>
                <a:blip r:embed="rId5"/>
              </a:buBlip>
              <a:defRPr sz="2000">
                <a:solidFill>
                  <a:schemeClr val="tx1"/>
                </a:solidFill>
                <a:latin typeface="Arial" charset="0"/>
              </a:defRPr>
            </a:lvl9pPr>
          </a:lstStyle>
          <a:p>
            <a:pPr eaLnBrk="1" hangingPunct="1">
              <a:spcBef>
                <a:spcPct val="0"/>
              </a:spcBef>
              <a:buClrTx/>
              <a:buFontTx/>
              <a:buNone/>
            </a:pPr>
            <a:r>
              <a:rPr lang="tr-TR" altLang="tr-TR" sz="1400" smtClean="0">
                <a:latin typeface="Courier New" pitchFamily="49" charset="0"/>
              </a:rPr>
              <a:t>DR. MUSTAFA KUTANİS SAÜ İNŞ.MÜH. BÖLÜMÜ</a:t>
            </a:r>
          </a:p>
        </p:txBody>
      </p:sp>
      <p:sp>
        <p:nvSpPr>
          <p:cNvPr id="23557"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Wingdings" pitchFamily="2" charset="2"/>
              <a:buBlip>
                <a:blip r:embed="rId2"/>
              </a:buBlip>
              <a:defRPr sz="2400">
                <a:solidFill>
                  <a:schemeClr val="tx1"/>
                </a:solidFill>
                <a:latin typeface="Tahoma" pitchFamily="34" charset="0"/>
              </a:defRPr>
            </a:lvl1pPr>
            <a:lvl2pPr marL="742950" indent="-285750" eaLnBrk="0" hangingPunct="0">
              <a:spcBef>
                <a:spcPct val="20000"/>
              </a:spcBef>
              <a:buClr>
                <a:srgbClr val="FF0000"/>
              </a:buClr>
              <a:buFont typeface="Wingdings" pitchFamily="2" charset="2"/>
              <a:buBlip>
                <a:blip r:embed="rId3"/>
              </a:buBlip>
              <a:defRPr sz="2400">
                <a:solidFill>
                  <a:schemeClr val="tx1"/>
                </a:solidFill>
                <a:latin typeface="Times New Roman" pitchFamily="18" charset="0"/>
              </a:defRPr>
            </a:lvl2pPr>
            <a:lvl3pPr marL="1143000" indent="-228600" eaLnBrk="0" hangingPunct="0">
              <a:spcBef>
                <a:spcPct val="20000"/>
              </a:spcBef>
              <a:buBlip>
                <a:blip r:embed="rId4"/>
              </a:buBlip>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Blip>
                <a:blip r:embed="rId5"/>
              </a:buBlip>
              <a:defRPr sz="2000">
                <a:solidFill>
                  <a:schemeClr val="tx1"/>
                </a:solidFill>
                <a:latin typeface="Arial" charset="0"/>
              </a:defRPr>
            </a:lvl5pPr>
            <a:lvl6pPr marL="2514600" indent="-228600" eaLnBrk="0" fontAlgn="base" hangingPunct="0">
              <a:spcBef>
                <a:spcPct val="20000"/>
              </a:spcBef>
              <a:spcAft>
                <a:spcPct val="0"/>
              </a:spcAft>
              <a:buBlip>
                <a:blip r:embed="rId5"/>
              </a:buBlip>
              <a:defRPr sz="2000">
                <a:solidFill>
                  <a:schemeClr val="tx1"/>
                </a:solidFill>
                <a:latin typeface="Arial" charset="0"/>
              </a:defRPr>
            </a:lvl6pPr>
            <a:lvl7pPr marL="2971800" indent="-228600" eaLnBrk="0" fontAlgn="base" hangingPunct="0">
              <a:spcBef>
                <a:spcPct val="20000"/>
              </a:spcBef>
              <a:spcAft>
                <a:spcPct val="0"/>
              </a:spcAft>
              <a:buBlip>
                <a:blip r:embed="rId5"/>
              </a:buBlip>
              <a:defRPr sz="2000">
                <a:solidFill>
                  <a:schemeClr val="tx1"/>
                </a:solidFill>
                <a:latin typeface="Arial" charset="0"/>
              </a:defRPr>
            </a:lvl7pPr>
            <a:lvl8pPr marL="3429000" indent="-228600" eaLnBrk="0" fontAlgn="base" hangingPunct="0">
              <a:spcBef>
                <a:spcPct val="20000"/>
              </a:spcBef>
              <a:spcAft>
                <a:spcPct val="0"/>
              </a:spcAft>
              <a:buBlip>
                <a:blip r:embed="rId5"/>
              </a:buBlip>
              <a:defRPr sz="2000">
                <a:solidFill>
                  <a:schemeClr val="tx1"/>
                </a:solidFill>
                <a:latin typeface="Arial" charset="0"/>
              </a:defRPr>
            </a:lvl8pPr>
            <a:lvl9pPr marL="3886200" indent="-228600" eaLnBrk="0" fontAlgn="base" hangingPunct="0">
              <a:spcBef>
                <a:spcPct val="20000"/>
              </a:spcBef>
              <a:spcAft>
                <a:spcPct val="0"/>
              </a:spcAft>
              <a:buBlip>
                <a:blip r:embed="rId5"/>
              </a:buBlip>
              <a:defRPr sz="2000">
                <a:solidFill>
                  <a:schemeClr val="tx1"/>
                </a:solidFill>
                <a:latin typeface="Arial" charset="0"/>
              </a:defRPr>
            </a:lvl9pPr>
          </a:lstStyle>
          <a:p>
            <a:pPr eaLnBrk="1" hangingPunct="1">
              <a:spcBef>
                <a:spcPct val="0"/>
              </a:spcBef>
              <a:buClrTx/>
              <a:buFontTx/>
              <a:buNone/>
            </a:pPr>
            <a:r>
              <a:rPr lang="tr-TR" altLang="tr-TR" sz="1200" smtClean="0">
                <a:latin typeface="Courier New" pitchFamily="49" charset="0"/>
              </a:rPr>
              <a:t>SLIDE </a:t>
            </a:r>
            <a:fld id="{AA59B201-15B5-48DB-AE76-29285A7DC7BF}" type="slidenum">
              <a:rPr lang="tr-TR" altLang="tr-TR" sz="1200" smtClean="0">
                <a:latin typeface="Courier New" pitchFamily="49" charset="0"/>
              </a:rPr>
              <a:pPr eaLnBrk="1" hangingPunct="1">
                <a:spcBef>
                  <a:spcPct val="0"/>
                </a:spcBef>
                <a:buClrTx/>
                <a:buFontTx/>
                <a:buNone/>
              </a:pPr>
              <a:t>8</a:t>
            </a:fld>
            <a:endParaRPr lang="tr-TR" altLang="tr-TR" sz="1200" smtClean="0">
              <a:latin typeface="Courier New" pitchFamily="49" charset="0"/>
            </a:endParaRPr>
          </a:p>
        </p:txBody>
      </p:sp>
      <p:pic>
        <p:nvPicPr>
          <p:cNvPr id="2355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713" y="788988"/>
            <a:ext cx="8562975" cy="599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0261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Başlık 1"/>
          <p:cNvSpPr>
            <a:spLocks noGrp="1"/>
          </p:cNvSpPr>
          <p:nvPr>
            <p:ph type="title"/>
          </p:nvPr>
        </p:nvSpPr>
        <p:spPr/>
        <p:txBody>
          <a:bodyPr/>
          <a:lstStyle/>
          <a:p>
            <a:r>
              <a:rPr lang="tr-TR" altLang="en-US" smtClean="0"/>
              <a:t>Silivri ve Çatalca'da görülmemiş felaket</a:t>
            </a:r>
            <a:br>
              <a:rPr lang="tr-TR" altLang="en-US" smtClean="0"/>
            </a:br>
            <a:r>
              <a:rPr lang="tr-TR" altLang="en-US" smtClean="0"/>
              <a:t>Eylul 2009</a:t>
            </a:r>
          </a:p>
        </p:txBody>
      </p:sp>
      <p:sp>
        <p:nvSpPr>
          <p:cNvPr id="24579" name="İçerik Yer Tutucusu 2"/>
          <p:cNvSpPr>
            <a:spLocks noGrp="1"/>
          </p:cNvSpPr>
          <p:nvPr>
            <p:ph idx="1"/>
          </p:nvPr>
        </p:nvSpPr>
        <p:spPr/>
        <p:txBody>
          <a:bodyPr/>
          <a:lstStyle/>
          <a:p>
            <a:pPr marL="0" indent="0">
              <a:buFont typeface="Wingdings" pitchFamily="2" charset="2"/>
              <a:buNone/>
            </a:pPr>
            <a:r>
              <a:rPr lang="tr-TR" altLang="en-US" smtClean="0"/>
              <a:t>İstanbul’da sağanak yağmur, Silivri ve Çatalca’da büyük yıkıma neden oldu. Birçok ev ve işyerini su basarken, insanlar mahsur kaldı. Arabalar yollarda sürüklendi, tekneler karaya çıktı. Vali Güler, 4 kişinin yaşamını yitirdiğini açıkladı.</a:t>
            </a:r>
          </a:p>
          <a:p>
            <a:pPr marL="0" indent="0">
              <a:buFont typeface="Wingdings" pitchFamily="2" charset="2"/>
              <a:buNone/>
            </a:pPr>
            <a:endParaRPr lang="tr-TR" altLang="en-US" smtClean="0"/>
          </a:p>
          <a:p>
            <a:pPr marL="0" indent="0">
              <a:buFont typeface="Wingdings" pitchFamily="2" charset="2"/>
              <a:buNone/>
            </a:pPr>
            <a:endParaRPr lang="tr-TR" altLang="en-US" smtClean="0"/>
          </a:p>
          <a:p>
            <a:pPr marL="0" indent="0">
              <a:buFont typeface="Wingdings" pitchFamily="2" charset="2"/>
              <a:buNone/>
            </a:pPr>
            <a:endParaRPr lang="tr-TR" altLang="en-US" smtClean="0"/>
          </a:p>
        </p:txBody>
      </p:sp>
      <p:sp>
        <p:nvSpPr>
          <p:cNvPr id="24580" name="Veri Yer Tutucusu 3"/>
          <p:cNvSpPr>
            <a:spLocks noGrp="1"/>
          </p:cNvSpPr>
          <p:nvPr>
            <p:ph type="dt" sz="quarter" idx="10"/>
          </p:nvPr>
        </p:nvSpPr>
        <p:spPr>
          <a:xfrm rot="16200000">
            <a:off x="-477044" y="5526882"/>
            <a:ext cx="1509713" cy="298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5783512-C7D8-4089-99D3-662C34A885D7}" type="datetime1">
              <a:rPr lang="tr-TR" altLang="en-US" smtClean="0">
                <a:latin typeface="Courier New" pitchFamily="49" charset="0"/>
              </a:rPr>
              <a:pPr eaLnBrk="1" hangingPunct="1"/>
              <a:t>28.05.2014</a:t>
            </a:fld>
            <a:endParaRPr lang="tr-TR" altLang="en-US" smtClean="0">
              <a:latin typeface="Courier New" pitchFamily="49" charset="0"/>
            </a:endParaRPr>
          </a:p>
        </p:txBody>
      </p:sp>
      <p:sp>
        <p:nvSpPr>
          <p:cNvPr id="24581" name="Altbilgi Yer Tutucusu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tr-TR" altLang="en-US" smtClean="0">
                <a:latin typeface="Courier New" pitchFamily="49" charset="0"/>
              </a:rPr>
              <a:t>DR. MUSTAFA KUTANİS SAÜ İNŞ.MÜH. BÖLÜMÜ</a:t>
            </a:r>
          </a:p>
        </p:txBody>
      </p:sp>
      <p:sp>
        <p:nvSpPr>
          <p:cNvPr id="24582" name="Slayt Numarası Yer Tutucus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tr-TR" altLang="en-US" smtClean="0">
                <a:latin typeface="Courier New" pitchFamily="49" charset="0"/>
              </a:rPr>
              <a:t>SLIDE </a:t>
            </a:r>
            <a:fld id="{C196021B-9ED5-4C6F-8F68-0B3ED27ED1EB}" type="slidenum">
              <a:rPr lang="tr-TR" altLang="en-US" smtClean="0">
                <a:latin typeface="Courier New" pitchFamily="49" charset="0"/>
              </a:rPr>
              <a:pPr eaLnBrk="1" hangingPunct="1"/>
              <a:t>9</a:t>
            </a:fld>
            <a:endParaRPr lang="tr-TR" altLang="en-US" smtClean="0">
              <a:latin typeface="Courier New" pitchFamily="49" charset="0"/>
            </a:endParaRPr>
          </a:p>
        </p:txBody>
      </p:sp>
      <p:pic>
        <p:nvPicPr>
          <p:cNvPr id="245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 y="2646363"/>
            <a:ext cx="7405688" cy="325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3623086"/>
      </p:ext>
    </p:extLst>
  </p:cSld>
  <p:clrMapOvr>
    <a:masterClrMapping/>
  </p:clrMapOvr>
  <p:timing>
    <p:tnLst>
      <p:par>
        <p:cTn id="1" dur="indefinite" restart="never" nodeType="tmRoot"/>
      </p:par>
    </p:tnLst>
  </p:timing>
</p:sld>
</file>

<file path=ppt/theme/theme1.xml><?xml version="1.0" encoding="utf-8"?>
<a:theme xmlns:a="http://schemas.openxmlformats.org/drawingml/2006/main" name="Azure design template">
  <a:themeElements>
    <a:clrScheme name="Azure design template 1">
      <a:dk1>
        <a:srgbClr val="000000"/>
      </a:dk1>
      <a:lt1>
        <a:srgbClr val="FFFFFF"/>
      </a:lt1>
      <a:dk2>
        <a:srgbClr val="3333FF"/>
      </a:dk2>
      <a:lt2>
        <a:srgbClr val="00FFFF"/>
      </a:lt2>
      <a:accent1>
        <a:srgbClr val="00CCCC"/>
      </a:accent1>
      <a:accent2>
        <a:srgbClr val="CC99FF"/>
      </a:accent2>
      <a:accent3>
        <a:srgbClr val="ADADFF"/>
      </a:accent3>
      <a:accent4>
        <a:srgbClr val="DADADA"/>
      </a:accent4>
      <a:accent5>
        <a:srgbClr val="AAE2E2"/>
      </a:accent5>
      <a:accent6>
        <a:srgbClr val="B98AE7"/>
      </a:accent6>
      <a:hlink>
        <a:srgbClr val="6600CC"/>
      </a:hlink>
      <a:folHlink>
        <a:srgbClr val="6699FF"/>
      </a:folHlink>
    </a:clrScheme>
    <a:fontScheme name="Azure design template">
      <a:majorFont>
        <a:latin typeface="Times New Roman"/>
        <a:ea typeface=""/>
        <a:cs typeface=""/>
      </a:majorFont>
      <a:minorFont>
        <a:latin typeface="Times New Roman"/>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r-TR" alt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r-TR" alt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design template 1">
        <a:dk1>
          <a:srgbClr val="000000"/>
        </a:dk1>
        <a:lt1>
          <a:srgbClr val="FFFFFF"/>
        </a:lt1>
        <a:dk2>
          <a:srgbClr val="3333FF"/>
        </a:dk2>
        <a:lt2>
          <a:srgbClr val="00FFFF"/>
        </a:lt2>
        <a:accent1>
          <a:srgbClr val="00CCCC"/>
        </a:accent1>
        <a:accent2>
          <a:srgbClr val="CC99FF"/>
        </a:accent2>
        <a:accent3>
          <a:srgbClr val="ADADFF"/>
        </a:accent3>
        <a:accent4>
          <a:srgbClr val="DADADA"/>
        </a:accent4>
        <a:accent5>
          <a:srgbClr val="AAE2E2"/>
        </a:accent5>
        <a:accent6>
          <a:srgbClr val="B98AE7"/>
        </a:accent6>
        <a:hlink>
          <a:srgbClr val="6600CC"/>
        </a:hlink>
        <a:folHlink>
          <a:srgbClr val="6699FF"/>
        </a:folHlink>
      </a:clrScheme>
      <a:clrMap bg1="dk2" tx1="lt1" bg2="dk1" tx2="lt2" accent1="accent1" accent2="accent2" accent3="accent3" accent4="accent4" accent5="accent5" accent6="accent6" hlink="hlink" folHlink="folHlink"/>
    </a:extraClrScheme>
    <a:extraClrScheme>
      <a:clrScheme name="Azure design templat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design template 3">
        <a:dk1>
          <a:srgbClr val="000000"/>
        </a:dk1>
        <a:lt1>
          <a:srgbClr val="FFFFFF"/>
        </a:lt1>
        <a:dk2>
          <a:srgbClr val="000000"/>
        </a:dk2>
        <a:lt2>
          <a:srgbClr val="CBCBCB"/>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Azure design template</Template>
  <TotalTime>629</TotalTime>
  <Words>2761</Words>
  <Application>Microsoft Office PowerPoint</Application>
  <PresentationFormat>Ekran Gösterisi (4:3)</PresentationFormat>
  <Paragraphs>372</Paragraphs>
  <Slides>63</Slides>
  <Notes>10</Notes>
  <HiddenSlides>0</HiddenSlides>
  <MMClips>1</MMClips>
  <ScaleCrop>false</ScaleCrop>
  <HeadingPairs>
    <vt:vector size="4" baseType="variant">
      <vt:variant>
        <vt:lpstr>Tema</vt:lpstr>
      </vt:variant>
      <vt:variant>
        <vt:i4>1</vt:i4>
      </vt:variant>
      <vt:variant>
        <vt:lpstr>Slayt Başlıkları</vt:lpstr>
      </vt:variant>
      <vt:variant>
        <vt:i4>63</vt:i4>
      </vt:variant>
    </vt:vector>
  </HeadingPairs>
  <TitlesOfParts>
    <vt:vector size="64" baseType="lpstr">
      <vt:lpstr>Azure design template</vt:lpstr>
      <vt:lpstr>“Deprem Gerçeği ve Kentsel Dönüşüm”  </vt:lpstr>
      <vt:lpstr>İÇERİK</vt:lpstr>
      <vt:lpstr>AFET NEDİR?</vt:lpstr>
      <vt:lpstr>PowerPoint Sunusu</vt:lpstr>
      <vt:lpstr>PowerPoint Sunusu</vt:lpstr>
      <vt:lpstr>PowerPoint Sunusu</vt:lpstr>
      <vt:lpstr>Modern Afet Yönetim Sistemi ve Evreleri</vt:lpstr>
      <vt:lpstr>1990 dan Bugüne Türkiye'deki Büyük Doğal Afetler</vt:lpstr>
      <vt:lpstr>Silivri ve Çatalca'da görülmemiş felaket Eylul 2009</vt:lpstr>
      <vt:lpstr>AYAMAMA DERESİ TAŞTI YÜZLERCE İŞYERİ VE ARAÇ SU ALTINDA Eylul 2009</vt:lpstr>
      <vt:lpstr>Samsun 2012</vt:lpstr>
      <vt:lpstr>Gökçeada 2014</vt:lpstr>
      <vt:lpstr>Geological hazards in context II:  fatalities worldwide 2000</vt:lpstr>
      <vt:lpstr>Geological hazards in context III:  economic losses worldwide 2000</vt:lpstr>
      <vt:lpstr>PowerPoint Sunusu</vt:lpstr>
      <vt:lpstr>DEPREM PERSPEKTİFİ</vt:lpstr>
      <vt:lpstr>PowerPoint Sunusu</vt:lpstr>
      <vt:lpstr>PowerPoint Sunusu</vt:lpstr>
      <vt:lpstr>PowerPoint Sunusu</vt:lpstr>
      <vt:lpstr>PowerPoint Sunusu</vt:lpstr>
      <vt:lpstr>PowerPoint Sunusu</vt:lpstr>
      <vt:lpstr>PowerPoint Sunusu</vt:lpstr>
      <vt:lpstr>PowerPoint Sunusu</vt:lpstr>
      <vt:lpstr>Depremlerde gözlenen aşırı hasar ve beklenen performansa erişilememe sebepleri:</vt:lpstr>
      <vt:lpstr>BETON SINIFI</vt:lpstr>
      <vt:lpstr>SAKARYA DEPREMSELLİK (1/2)</vt:lpstr>
      <vt:lpstr>SAKARYA DEPREMSELLİK (2/2)</vt:lpstr>
      <vt:lpstr>PowerPoint Sunusu</vt:lpstr>
      <vt:lpstr>Kentsel Dönüşüm Sürecinin  Genelde Türkiye ve  özelde Sakarya  açısından önemi nedir? </vt:lpstr>
      <vt:lpstr>PowerPoint Sunusu</vt:lpstr>
      <vt:lpstr>PowerPoint Sunusu</vt:lpstr>
      <vt:lpstr>PowerPoint Sunusu</vt:lpstr>
      <vt:lpstr>PowerPoint Sunusu</vt:lpstr>
      <vt:lpstr>PowerPoint Sunusu</vt:lpstr>
      <vt:lpstr>PowerPoint Sunusu</vt:lpstr>
      <vt:lpstr>PowerPoint Sunusu</vt:lpstr>
      <vt:lpstr>PowerPoint Sunusu</vt:lpstr>
      <vt:lpstr>Büyük dönüşüm büyük tartışma getirecek</vt:lpstr>
      <vt:lpstr>PowerPoint Sunusu</vt:lpstr>
      <vt:lpstr>Ücretsiz tarama yapılacak</vt:lpstr>
      <vt:lpstr>PowerPoint Sunusu</vt:lpstr>
      <vt:lpstr>PowerPoint Sunusu</vt:lpstr>
      <vt:lpstr>PowerPoint Sunusu</vt:lpstr>
      <vt:lpstr>PowerPoint Sunusu</vt:lpstr>
      <vt:lpstr>PowerPoint Sunusu</vt:lpstr>
      <vt:lpstr>PowerPoint Sunusu</vt:lpstr>
      <vt:lpstr>PowerPoint Sunusu</vt:lpstr>
      <vt:lpstr>PowerPoint Sunusu</vt:lpstr>
      <vt:lpstr>3. Madde 1. fıkra</vt:lpstr>
      <vt:lpstr>RİSKLİ YAPILARIN TESPİT EDİLMESİNE İLİŞKİN ESASLAR  (RBT)</vt:lpstr>
      <vt:lpstr>ARSA KAZANMA</vt:lpstr>
      <vt:lpstr>6306 sayılı kanunda TOKİ</vt:lpstr>
      <vt:lpstr>RİSKLİ ALAN   REZERV ALAN</vt:lpstr>
      <vt:lpstr>Siyaset - ticaret</vt:lpstr>
      <vt:lpstr>5. Madde 1.Fıkra</vt:lpstr>
      <vt:lpstr> AYM iptal ettiği maddelerden </vt:lpstr>
      <vt:lpstr>Sakarya da Kentsel dönüşüm gerekli mi?</vt:lpstr>
      <vt:lpstr>PowerPoint Sunusu</vt:lpstr>
      <vt:lpstr>PowerPoint Sunusu</vt:lpstr>
      <vt:lpstr>Afet ve deprem meşruiyeti açısından her şey es geçiliyor,  Özünde planlama lağvediliyor, merkezileşme ön plana geçiyor,  bina ölçeğinden hareket ediliyor, </vt:lpstr>
      <vt:lpstr>PowerPoint Sunusu</vt:lpstr>
      <vt:lpstr>PowerPoint Sunusu</vt:lpstr>
      <vt:lpstr>PowerPoint Sunusu</vt:lpstr>
    </vt:vector>
  </TitlesOfParts>
  <Company>SAKARYA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RANA</dc:creator>
  <cp:lastModifiedBy>Kutanis</cp:lastModifiedBy>
  <cp:revision>76</cp:revision>
  <cp:lastPrinted>1601-01-01T00:00:00Z</cp:lastPrinted>
  <dcterms:created xsi:type="dcterms:W3CDTF">2005-03-19T18:57:01Z</dcterms:created>
  <dcterms:modified xsi:type="dcterms:W3CDTF">2014-05-28T05:00:28Z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TC010689761033</vt:lpwstr>
  </property>
</Properties>
</file>